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24"/>
  </p:notesMasterIdLst>
  <p:sldIdLst>
    <p:sldId id="329" r:id="rId5"/>
    <p:sldId id="332" r:id="rId6"/>
    <p:sldId id="260" r:id="rId7"/>
    <p:sldId id="1467" r:id="rId8"/>
    <p:sldId id="331" r:id="rId9"/>
    <p:sldId id="330" r:id="rId10"/>
    <p:sldId id="1466" r:id="rId11"/>
    <p:sldId id="258" r:id="rId12"/>
    <p:sldId id="1468" r:id="rId13"/>
    <p:sldId id="1469" r:id="rId14"/>
    <p:sldId id="1129" r:id="rId15"/>
    <p:sldId id="1464" r:id="rId16"/>
    <p:sldId id="1465" r:id="rId17"/>
    <p:sldId id="1063" r:id="rId18"/>
    <p:sldId id="451" r:id="rId19"/>
    <p:sldId id="297" r:id="rId20"/>
    <p:sldId id="439" r:id="rId21"/>
    <p:sldId id="445" r:id="rId22"/>
    <p:sldId id="333" r:id="rId23"/>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003" autoAdjust="0"/>
  </p:normalViewPr>
  <p:slideViewPr>
    <p:cSldViewPr snapToGrid="0">
      <p:cViewPr varScale="1">
        <p:scale>
          <a:sx n="50" d="100"/>
          <a:sy n="50" d="100"/>
        </p:scale>
        <p:origin x="124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84A547F6-A46C-471C-A93E-8C86C4CD3A69}" type="datetimeFigureOut">
              <a:rPr lang="en-GB" smtClean="0"/>
              <a:t>19/10/2022</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E2EB6DEA-E84B-462C-9B29-403D2ADE4A3A}" type="slidenum">
              <a:rPr lang="en-GB" smtClean="0"/>
              <a:t>‹#›</a:t>
            </a:fld>
            <a:endParaRPr lang="en-GB"/>
          </a:p>
        </p:txBody>
      </p:sp>
    </p:spTree>
    <p:extLst>
      <p:ext uri="{BB962C8B-B14F-4D97-AF65-F5344CB8AC3E}">
        <p14:creationId xmlns:p14="http://schemas.microsoft.com/office/powerpoint/2010/main" val="1576166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C89F117-9776-4DC8-B94F-AA1CEFDCA0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8918D1A-1FBA-4D94-8098-7340E8E5A8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13316" name="Slide Number Placeholder 3">
            <a:extLst>
              <a:ext uri="{FF2B5EF4-FFF2-40B4-BE49-F238E27FC236}">
                <a16:creationId xmlns:a16="http://schemas.microsoft.com/office/drawing/2014/main" id="{1F7BA35F-B56C-402A-9457-61E830A469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B0F400B-E5E2-4611-9A22-91EB27E7A4D3}"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also had very person experience of the League of Friends.  </a:t>
            </a:r>
          </a:p>
        </p:txBody>
      </p:sp>
      <p:sp>
        <p:nvSpPr>
          <p:cNvPr id="4" name="Slide Number Placeholder 3"/>
          <p:cNvSpPr>
            <a:spLocks noGrp="1"/>
          </p:cNvSpPr>
          <p:nvPr>
            <p:ph type="sldNum" sz="quarter" idx="5"/>
          </p:nvPr>
        </p:nvSpPr>
        <p:spPr/>
        <p:txBody>
          <a:bodyPr/>
          <a:lstStyle/>
          <a:p>
            <a:fld id="{E2EB6DEA-E84B-462C-9B29-403D2ADE4A3A}" type="slidenum">
              <a:rPr lang="en-GB" smtClean="0"/>
              <a:t>10</a:t>
            </a:fld>
            <a:endParaRPr lang="en-GB"/>
          </a:p>
        </p:txBody>
      </p:sp>
    </p:spTree>
    <p:extLst>
      <p:ext uri="{BB962C8B-B14F-4D97-AF65-F5344CB8AC3E}">
        <p14:creationId xmlns:p14="http://schemas.microsoft.com/office/powerpoint/2010/main" val="417640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11213"/>
            <a:ext cx="7205663" cy="4054475"/>
          </a:xfrm>
        </p:spPr>
      </p:sp>
      <p:sp>
        <p:nvSpPr>
          <p:cNvPr id="3" name="Notes Placeholder 2"/>
          <p:cNvSpPr>
            <a:spLocks noGrp="1"/>
          </p:cNvSpPr>
          <p:nvPr>
            <p:ph type="body" idx="1"/>
          </p:nvPr>
        </p:nvSpPr>
        <p:spPr/>
        <p:txBody>
          <a:bodyPr/>
          <a:lstStyle/>
          <a:p>
            <a:r>
              <a:rPr lang="en-GB" dirty="0"/>
              <a:t>I just wanted to give you an idea of where HRCH is at the moment with some of our highlights and our challenges.  Staff like working at HRCH and we are really proud of that.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1468F3A-0EB8-49D6-BB2C-8CB16FA0F1D6}" type="slidenum">
              <a:rPr kumimoji="0" lang="en-US" sz="1200" b="0" i="0" u="none" strike="noStrike" kern="1200" cap="none" spc="0" normalizeH="0" baseline="0" noProof="0" smtClean="0">
                <a:ln>
                  <a:noFill/>
                </a:ln>
                <a:solidFill>
                  <a:prstClr val="black"/>
                </a:solidFill>
                <a:effectLst/>
                <a:uLnTx/>
                <a:uFillTx/>
                <a:latin typeface="Times" pitchFamily="-96" charset="0"/>
                <a:ea typeface="Osaka" pitchFamily="-5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pitchFamily="-96" charset="0"/>
              <a:ea typeface="Osaka" pitchFamily="-54" charset="-128"/>
              <a:cs typeface="+mn-cs"/>
            </a:endParaRPr>
          </a:p>
        </p:txBody>
      </p:sp>
    </p:spTree>
    <p:extLst>
      <p:ext uri="{BB962C8B-B14F-4D97-AF65-F5344CB8AC3E}">
        <p14:creationId xmlns:p14="http://schemas.microsoft.com/office/powerpoint/2010/main" val="2473683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657">
              <a:defRPr/>
            </a:pPr>
            <a:r>
              <a:rPr lang="en-GB" dirty="0">
                <a:solidFill>
                  <a:srgbClr val="000000"/>
                </a:solidFill>
              </a:rPr>
              <a:t>However even though staff like working for us we,  as are many organisations health or otherwise, are struggling to find and retain staff.  Staff turnover has been a significant challenge for the Trust, ending the year at </a:t>
            </a:r>
            <a:r>
              <a:rPr lang="en-GB" dirty="0">
                <a:solidFill>
                  <a:srgbClr val="FF0000"/>
                </a:solidFill>
              </a:rPr>
              <a:t>17.8%</a:t>
            </a:r>
            <a:r>
              <a:rPr lang="en-GB" dirty="0">
                <a:solidFill>
                  <a:srgbClr val="000000"/>
                </a:solidFill>
              </a:rPr>
              <a:t> turnover, against the 14.5% target.  </a:t>
            </a:r>
            <a:r>
              <a:rPr lang="en-GB" dirty="0"/>
              <a:t>During the year we have seen colleagues making life choices moving out of London, taking early retirement and leaving the NHS. We have had to work hard to retain staff and to recruit new staff into the organisation, including recruiting more international nurses this year.   The key areas of challenge are in community nursing and Allied Heath Professionals (AHPS), this includes staff such as physios and OTs.</a:t>
            </a:r>
          </a:p>
          <a:p>
            <a:endParaRPr lang="en-GB" dirty="0"/>
          </a:p>
          <a:p>
            <a:r>
              <a:rPr lang="en-GB" dirty="0"/>
              <a:t>However, we have recently strengthened our recruitment activities by joining the SWL Recruitment Hub. </a:t>
            </a:r>
            <a:r>
              <a:rPr lang="en-GB" dirty="0">
                <a:solidFill>
                  <a:srgbClr val="000000"/>
                </a:solidFill>
              </a:rPr>
              <a:t>I am pleased to report that we are now seeing the early signs of our turnover rates levelling off.</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1468F3A-0EB8-49D6-BB2C-8CB16FA0F1D6}" type="slidenum">
              <a:rPr kumimoji="0" lang="en-US" sz="1200" b="0" i="0" u="none" strike="noStrike" kern="1200" cap="none" spc="0" normalizeH="0" baseline="0" noProof="0" smtClean="0">
                <a:ln>
                  <a:noFill/>
                </a:ln>
                <a:solidFill>
                  <a:srgbClr val="000000"/>
                </a:solidFill>
                <a:effectLst/>
                <a:uLnTx/>
                <a:uFillTx/>
                <a:latin typeface="Times" pitchFamily="-96" charset="0"/>
                <a:ea typeface="Osaka" pitchFamily="-5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pitchFamily="-96" charset="0"/>
              <a:ea typeface="Osaka" pitchFamily="-54" charset="-128"/>
              <a:cs typeface="+mn-cs"/>
            </a:endParaRPr>
          </a:p>
        </p:txBody>
      </p:sp>
    </p:spTree>
    <p:extLst>
      <p:ext uri="{BB962C8B-B14F-4D97-AF65-F5344CB8AC3E}">
        <p14:creationId xmlns:p14="http://schemas.microsoft.com/office/powerpoint/2010/main" val="823509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657">
              <a:spcBef>
                <a:spcPct val="0"/>
              </a:spcBef>
              <a:defRPr/>
            </a:pPr>
            <a:r>
              <a:rPr lang="en-GB" dirty="0">
                <a:solidFill>
                  <a:prstClr val="black"/>
                </a:solidFill>
                <a:ea typeface="+mn-ea"/>
              </a:rPr>
              <a:t>Recently, we have engaged with staff through our work to support them to Move Beyond the Pandemic, to ensure the actions we are taking are the right ones.</a:t>
            </a:r>
          </a:p>
          <a:p>
            <a:pPr marL="284893" indent="-284893" defTabSz="911657">
              <a:spcBef>
                <a:spcPct val="0"/>
              </a:spcBef>
              <a:buFont typeface="Arial" panose="020B0604020202020204" pitchFamily="34" charset="0"/>
              <a:buChar char="•"/>
              <a:defRPr/>
            </a:pPr>
            <a:r>
              <a:rPr lang="en-GB" dirty="0">
                <a:solidFill>
                  <a:prstClr val="black"/>
                </a:solidFill>
                <a:ea typeface="+mn-ea"/>
              </a:rPr>
              <a:t>Health and wellbeing (more recent challenges of the cost of living)</a:t>
            </a:r>
          </a:p>
          <a:p>
            <a:pPr marL="284893" indent="-284893" defTabSz="911657">
              <a:spcBef>
                <a:spcPct val="0"/>
              </a:spcBef>
              <a:buFont typeface="Arial" panose="020B0604020202020204" pitchFamily="34" charset="0"/>
              <a:buChar char="•"/>
              <a:defRPr/>
            </a:pPr>
            <a:r>
              <a:rPr lang="en-GB" dirty="0">
                <a:solidFill>
                  <a:prstClr val="black"/>
                </a:solidFill>
                <a:ea typeface="+mn-ea"/>
              </a:rPr>
              <a:t>New ways of working</a:t>
            </a:r>
          </a:p>
          <a:p>
            <a:pPr marL="284893" indent="-284893" defTabSz="911657">
              <a:spcBef>
                <a:spcPct val="0"/>
              </a:spcBef>
              <a:buFont typeface="Arial" panose="020B0604020202020204" pitchFamily="34" charset="0"/>
              <a:buChar char="•"/>
              <a:defRPr/>
            </a:pPr>
            <a:r>
              <a:rPr lang="en-GB" dirty="0">
                <a:solidFill>
                  <a:prstClr val="black"/>
                </a:solidFill>
                <a:ea typeface="+mn-ea"/>
              </a:rPr>
              <a:t>Enabling and supporting leaders to lead</a:t>
            </a:r>
          </a:p>
          <a:p>
            <a:pPr marL="284893" indent="-284893" defTabSz="911657">
              <a:spcBef>
                <a:spcPct val="0"/>
              </a:spcBef>
              <a:buFont typeface="Arial" panose="020B0604020202020204" pitchFamily="34" charset="0"/>
              <a:buChar char="•"/>
              <a:defRPr/>
            </a:pPr>
            <a:r>
              <a:rPr lang="en-GB" dirty="0">
                <a:solidFill>
                  <a:prstClr val="black"/>
                </a:solidFill>
                <a:ea typeface="+mn-ea"/>
              </a:rPr>
              <a:t>Staff communications and engagement</a:t>
            </a:r>
            <a:endParaRPr lang="en-GB" dirty="0"/>
          </a:p>
        </p:txBody>
      </p:sp>
      <p:sp>
        <p:nvSpPr>
          <p:cNvPr id="4" name="Slide Number Placeholder 3"/>
          <p:cNvSpPr>
            <a:spLocks noGrp="1"/>
          </p:cNvSpPr>
          <p:nvPr>
            <p:ph type="sldNum" sz="quarter" idx="5"/>
          </p:nvPr>
        </p:nvSpPr>
        <p:spPr/>
        <p:txBody>
          <a:bodyPr/>
          <a:lstStyle/>
          <a:p>
            <a:pPr defTabSz="911657" eaLnBrk="1" fontAlgn="auto" hangingPunct="1">
              <a:spcBef>
                <a:spcPts val="0"/>
              </a:spcBef>
              <a:spcAft>
                <a:spcPts val="0"/>
              </a:spcAft>
              <a:defRPr/>
            </a:pPr>
            <a:fld id="{99699A29-3EA6-244A-8F2E-AEE86787DB9B}" type="slidenum">
              <a:rPr lang="en-US">
                <a:solidFill>
                  <a:prstClr val="black"/>
                </a:solidFill>
                <a:latin typeface="Calibri" panose="020F0502020204030204"/>
                <a:ea typeface="+mn-ea"/>
              </a:rPr>
              <a:pPr defTabSz="911657" eaLnBrk="1" fontAlgn="auto" hangingPunct="1">
                <a:spcBef>
                  <a:spcPts val="0"/>
                </a:spcBef>
                <a:spcAft>
                  <a:spcPts val="0"/>
                </a:spcAft>
                <a:defRPr/>
              </a:pPr>
              <a:t>13</a:t>
            </a:fld>
            <a:endParaRPr 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400458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08038"/>
            <a:ext cx="7178676" cy="4038600"/>
          </a:xfrm>
        </p:spPr>
      </p:sp>
      <p:sp>
        <p:nvSpPr>
          <p:cNvPr id="3" name="Notes Placeholder 2"/>
          <p:cNvSpPr>
            <a:spLocks noGrp="1"/>
          </p:cNvSpPr>
          <p:nvPr>
            <p:ph type="body" idx="1"/>
          </p:nvPr>
        </p:nvSpPr>
        <p:spPr>
          <a:xfrm>
            <a:off x="232283" y="5117673"/>
            <a:ext cx="5992666" cy="4847232"/>
          </a:xfrm>
        </p:spPr>
        <p:txBody>
          <a:bodyPr/>
          <a:lstStyle/>
          <a:p>
            <a:pPr>
              <a:lnSpc>
                <a:spcPct val="150000"/>
              </a:lnSpc>
              <a:spcAft>
                <a:spcPts val="997"/>
              </a:spcAft>
            </a:pPr>
            <a:r>
              <a:rPr lang="en-GB" sz="1800" dirty="0">
                <a:ea typeface="Calibri" panose="020F0502020204030204" pitchFamily="34" charset="0"/>
                <a:cs typeface="Times New Roman" panose="02020603050405020304" pitchFamily="18" charset="0"/>
              </a:rPr>
              <a:t>Some of our teams have had an opportunity to take part in away days to help them reconnect and plan ahead.   We have asked them to have fun as well as doing work.</a:t>
            </a:r>
          </a:p>
          <a:p>
            <a:pPr>
              <a:lnSpc>
                <a:spcPct val="150000"/>
              </a:lnSpc>
              <a:spcAft>
                <a:spcPts val="997"/>
              </a:spcAft>
            </a:pPr>
            <a:r>
              <a:rPr lang="en-GB" sz="1800" dirty="0">
                <a:ea typeface="Calibri" panose="020F0502020204030204" pitchFamily="34" charset="0"/>
              </a:rPr>
              <a:t>We continue to promote apprenticeships in the trust, offering more clinical apprenticeship opportunities, and now have 16 apprentices across the trust, including 3 staff undertaking masters degrees.</a:t>
            </a:r>
            <a:endParaRPr lang="en-GB" sz="1800" dirty="0">
              <a:ea typeface="Calibri" panose="020F0502020204030204" pitchFamily="34" charset="0"/>
              <a:cs typeface="Times New Roman" panose="02020603050405020304" pitchFamily="18" charset="0"/>
            </a:endParaRPr>
          </a:p>
          <a:p>
            <a:pPr>
              <a:lnSpc>
                <a:spcPct val="150000"/>
              </a:lnSpc>
              <a:spcAft>
                <a:spcPts val="997"/>
              </a:spcAft>
            </a:pPr>
            <a:endParaRPr lang="en-GB" sz="1800" dirty="0">
              <a:ea typeface="Calibri" panose="020F0502020204030204" pitchFamily="34" charset="0"/>
              <a:cs typeface="Times New Roman" panose="02020603050405020304" pitchFamily="18" charset="0"/>
            </a:endParaRPr>
          </a:p>
          <a:p>
            <a:pPr>
              <a:lnSpc>
                <a:spcPct val="150000"/>
              </a:lnSpc>
              <a:spcAft>
                <a:spcPts val="997"/>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11657" eaLnBrk="1" fontAlgn="auto" hangingPunct="1">
              <a:spcBef>
                <a:spcPts val="0"/>
              </a:spcBef>
              <a:spcAft>
                <a:spcPts val="0"/>
              </a:spcAft>
              <a:defRPr/>
            </a:pPr>
            <a:fld id="{21468F3A-0EB8-49D6-BB2C-8CB16FA0F1D6}" type="slidenum">
              <a:rPr lang="en-US" sz="1800" kern="0">
                <a:solidFill>
                  <a:sysClr val="windowText" lastClr="000000"/>
                </a:solidFill>
              </a:rPr>
              <a:pPr defTabSz="911657" eaLnBrk="1" fontAlgn="auto" hangingPunct="1">
                <a:spcBef>
                  <a:spcPts val="0"/>
                </a:spcBef>
                <a:spcAft>
                  <a:spcPts val="0"/>
                </a:spcAft>
                <a:defRPr/>
              </a:pPr>
              <a:t>14</a:t>
            </a:fld>
            <a:endParaRPr lang="en-US" sz="1800" kern="0" dirty="0">
              <a:solidFill>
                <a:sysClr val="windowText" lastClr="000000"/>
              </a:solidFill>
            </a:endParaRPr>
          </a:p>
        </p:txBody>
      </p:sp>
    </p:spTree>
    <p:extLst>
      <p:ext uri="{BB962C8B-B14F-4D97-AF65-F5344CB8AC3E}">
        <p14:creationId xmlns:p14="http://schemas.microsoft.com/office/powerpoint/2010/main" val="187382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relationship with Kingston Hospital is not the only partnership that is developing.  HRCH are working more closely with Your Health care, with HRCH as the lead contractor.  This helps strengthen the voice of community and allows us to share ideas and developments.  We have agreed 5 areas (also called pillars or workstreams): Long COVID, Digital, virtual ward, equality, diversity and inclusion and urgent and emergency care</a:t>
            </a:r>
          </a:p>
        </p:txBody>
      </p:sp>
      <p:sp>
        <p:nvSpPr>
          <p:cNvPr id="4" name="Slide Number Placeholder 3"/>
          <p:cNvSpPr>
            <a:spLocks noGrp="1"/>
          </p:cNvSpPr>
          <p:nvPr>
            <p:ph type="sldNum" sz="quarter" idx="5"/>
          </p:nvPr>
        </p:nvSpPr>
        <p:spPr/>
        <p:txBody>
          <a:bodyPr/>
          <a:lstStyle/>
          <a:p>
            <a:fld id="{EC244436-2587-471B-9562-99EEB4529DE6}" type="slidenum">
              <a:rPr lang="en-GB" smtClean="0"/>
              <a:t>15</a:t>
            </a:fld>
            <a:endParaRPr lang="en-GB" dirty="0"/>
          </a:p>
        </p:txBody>
      </p:sp>
    </p:spTree>
    <p:extLst>
      <p:ext uri="{BB962C8B-B14F-4D97-AF65-F5344CB8AC3E}">
        <p14:creationId xmlns:p14="http://schemas.microsoft.com/office/powerpoint/2010/main" val="60352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Nationally, and across London in particular, changes are happening to join up care within </a:t>
            </a:r>
            <a:r>
              <a:rPr lang="en-US" sz="1200" b="1" dirty="0">
                <a:effectLst/>
                <a:latin typeface="Arial" panose="020B0604020202020204" pitchFamily="34" charset="0"/>
                <a:ea typeface="Calibri" panose="020F0502020204030204" pitchFamily="34" charset="0"/>
                <a:cs typeface="Arial" panose="020B0604020202020204" pitchFamily="34" charset="0"/>
              </a:rPr>
              <a:t>integrated care systems – and so at a local level we are joining up with Kingston hospital to secure our future and to ensure that we are doing all we can to join up care locally and ensure that we focus on providing care in the community for local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3ACC39-6B43-0140-84EB-EBF1044831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8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remain as separate organisations, with separate boards, but one leadership team across the two – which is facilitating much closer working across the two organisations.   As of 01 April, we have had a shared leadership team across HRCH and Kingston Hospital FT.   There are two Chief Operating officers operating as part of the single executive team.  One for community, me and one for the acute Trust, she is not on our board of directors.</a:t>
            </a:r>
          </a:p>
          <a:p>
            <a:r>
              <a:rPr lang="en-GB"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78E202-6EBB-4403-A635-E2EE9CA042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Osaka" pitchFamily="-5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Osaka" pitchFamily="-54" charset="-128"/>
              <a:cs typeface="+mn-cs"/>
            </a:endParaRPr>
          </a:p>
        </p:txBody>
      </p:sp>
    </p:spTree>
    <p:extLst>
      <p:ext uri="{BB962C8B-B14F-4D97-AF65-F5344CB8AC3E}">
        <p14:creationId xmlns:p14="http://schemas.microsoft.com/office/powerpoint/2010/main" val="423021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EB6DEA-E84B-462C-9B29-403D2ADE4A3A}" type="slidenum">
              <a:rPr lang="en-GB" smtClean="0"/>
              <a:t>18</a:t>
            </a:fld>
            <a:endParaRPr lang="en-GB"/>
          </a:p>
        </p:txBody>
      </p:sp>
    </p:spTree>
    <p:extLst>
      <p:ext uri="{BB962C8B-B14F-4D97-AF65-F5344CB8AC3E}">
        <p14:creationId xmlns:p14="http://schemas.microsoft.com/office/powerpoint/2010/main" val="734925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C89F117-9776-4DC8-B94F-AA1CEFDCA0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8918D1A-1FBA-4D94-8098-7340E8E5A8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13316" name="Slide Number Placeholder 3">
            <a:extLst>
              <a:ext uri="{FF2B5EF4-FFF2-40B4-BE49-F238E27FC236}">
                <a16:creationId xmlns:a16="http://schemas.microsoft.com/office/drawing/2014/main" id="{1F7BA35F-B56C-402A-9457-61E830A469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B0F400B-E5E2-4611-9A22-91EB27E7A4D3}"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5756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EB6DEA-E84B-462C-9B29-403D2ADE4A3A}" type="slidenum">
              <a:rPr lang="en-GB" smtClean="0"/>
              <a:t>2</a:t>
            </a:fld>
            <a:endParaRPr lang="en-GB"/>
          </a:p>
        </p:txBody>
      </p:sp>
    </p:spTree>
    <p:extLst>
      <p:ext uri="{BB962C8B-B14F-4D97-AF65-F5344CB8AC3E}">
        <p14:creationId xmlns:p14="http://schemas.microsoft.com/office/powerpoint/2010/main" val="227447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Frutiger LT Pro"/>
              </a:rPr>
              <a:t>I wanted to start this presentation with a big thank you.  The League of Friends is an essential part of the community supporting staff and patients of Teddington Memorial Hospital by enabling and enhancing the quality and quantity of the provision of medical services, facilities and general improvements above the NHS funded baseline, you support ensuring the long-term future of the hospital.  HRCH feels entwinned with you and always will.</a:t>
            </a:r>
            <a:endParaRPr lang="en-GB" dirty="0"/>
          </a:p>
        </p:txBody>
      </p:sp>
      <p:sp>
        <p:nvSpPr>
          <p:cNvPr id="4" name="Slide Number Placeholder 3"/>
          <p:cNvSpPr>
            <a:spLocks noGrp="1"/>
          </p:cNvSpPr>
          <p:nvPr>
            <p:ph type="sldNum" sz="quarter" idx="5"/>
          </p:nvPr>
        </p:nvSpPr>
        <p:spPr/>
        <p:txBody>
          <a:bodyPr/>
          <a:lstStyle/>
          <a:p>
            <a:fld id="{E2EB6DEA-E84B-462C-9B29-403D2ADE4A3A}" type="slidenum">
              <a:rPr lang="en-GB" smtClean="0"/>
              <a:t>3</a:t>
            </a:fld>
            <a:endParaRPr lang="en-GB"/>
          </a:p>
        </p:txBody>
      </p:sp>
    </p:spTree>
    <p:extLst>
      <p:ext uri="{BB962C8B-B14F-4D97-AF65-F5344CB8AC3E}">
        <p14:creationId xmlns:p14="http://schemas.microsoft.com/office/powerpoint/2010/main" val="108380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started to list all the things that you had supported us with over the years and it was a long list and the range is amazing, you have helped our staff to deliver the best care they can.  I haven’t included everything, but rather the things that have stuck with me.  That does not mean we don’t appreciate everything you support us with, just says more about my memory!   Let me tell you about some of the things you have funded.  Firstly </a:t>
            </a:r>
            <a:r>
              <a:rPr lang="en-GB" dirty="0" err="1"/>
              <a:t>Medicarts</a:t>
            </a:r>
            <a:r>
              <a:rPr lang="en-GB" dirty="0"/>
              <a:t> to help staff on the ward get around the ward quicker and in more efficient way, you have also funded an ECG -acute care analyser, and Dermatoscope, these allow UTC and outpatient staff to diagnose and treat patients more effectively and quickly as we don’t have to refer these patients elsewhere for further test and we can let them know more quickly about the issue they came to see us about</a:t>
            </a:r>
          </a:p>
        </p:txBody>
      </p:sp>
      <p:sp>
        <p:nvSpPr>
          <p:cNvPr id="4" name="Slide Number Placeholder 3"/>
          <p:cNvSpPr>
            <a:spLocks noGrp="1"/>
          </p:cNvSpPr>
          <p:nvPr>
            <p:ph type="sldNum" sz="quarter" idx="5"/>
          </p:nvPr>
        </p:nvSpPr>
        <p:spPr/>
        <p:txBody>
          <a:bodyPr/>
          <a:lstStyle/>
          <a:p>
            <a:fld id="{E2EB6DEA-E84B-462C-9B29-403D2ADE4A3A}" type="slidenum">
              <a:rPr lang="en-GB" smtClean="0"/>
              <a:t>4</a:t>
            </a:fld>
            <a:endParaRPr lang="en-GB"/>
          </a:p>
        </p:txBody>
      </p:sp>
    </p:spTree>
    <p:extLst>
      <p:ext uri="{BB962C8B-B14F-4D97-AF65-F5344CB8AC3E}">
        <p14:creationId xmlns:p14="http://schemas.microsoft.com/office/powerpoint/2010/main" val="117145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04040"/>
                </a:solidFill>
                <a:effectLst/>
                <a:latin typeface="Arial" panose="020B0604020202020204" pitchFamily="34" charset="0"/>
              </a:rPr>
              <a:t>Vital state of the art equipment, has further enhanced the type of treatment that patients receive.</a:t>
            </a:r>
            <a:endParaRPr lang="en-GB" dirty="0"/>
          </a:p>
        </p:txBody>
      </p:sp>
      <p:sp>
        <p:nvSpPr>
          <p:cNvPr id="4" name="Slide Number Placeholder 3"/>
          <p:cNvSpPr>
            <a:spLocks noGrp="1"/>
          </p:cNvSpPr>
          <p:nvPr>
            <p:ph type="sldNum" sz="quarter" idx="5"/>
          </p:nvPr>
        </p:nvSpPr>
        <p:spPr/>
        <p:txBody>
          <a:bodyPr/>
          <a:lstStyle/>
          <a:p>
            <a:fld id="{E2EB6DEA-E84B-462C-9B29-403D2ADE4A3A}" type="slidenum">
              <a:rPr lang="en-GB" smtClean="0"/>
              <a:t>5</a:t>
            </a:fld>
            <a:endParaRPr lang="en-GB"/>
          </a:p>
        </p:txBody>
      </p:sp>
    </p:spTree>
    <p:extLst>
      <p:ext uri="{BB962C8B-B14F-4D97-AF65-F5344CB8AC3E}">
        <p14:creationId xmlns:p14="http://schemas.microsoft.com/office/powerpoint/2010/main" val="6834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who can forget the recent opening of the new paediatric audiology room, you may recognised some of the people in the photograph.  The Friends of Teddington Memorial Hospital has always helped us to keep at the front of technology and to help us to rise to the needs of patients.  This year we saw the opening of a second paediatric audiology screening room at TMH on 13 June. More local children with hearing problems will now get the care they need quickly and HRCH can deliver this in a way that meets the best standards in the country</a:t>
            </a:r>
          </a:p>
          <a:p>
            <a:endParaRPr lang="en-GB" dirty="0"/>
          </a:p>
        </p:txBody>
      </p:sp>
      <p:sp>
        <p:nvSpPr>
          <p:cNvPr id="4" name="Slide Number Placeholder 3"/>
          <p:cNvSpPr>
            <a:spLocks noGrp="1"/>
          </p:cNvSpPr>
          <p:nvPr>
            <p:ph type="sldNum" sz="quarter" idx="5"/>
          </p:nvPr>
        </p:nvSpPr>
        <p:spPr/>
        <p:txBody>
          <a:bodyPr/>
          <a:lstStyle/>
          <a:p>
            <a:fld id="{E2EB6DEA-E84B-462C-9B29-403D2ADE4A3A}" type="slidenum">
              <a:rPr lang="en-GB" smtClean="0"/>
              <a:t>6</a:t>
            </a:fld>
            <a:endParaRPr lang="en-GB"/>
          </a:p>
        </p:txBody>
      </p:sp>
    </p:spTree>
    <p:extLst>
      <p:ext uri="{BB962C8B-B14F-4D97-AF65-F5344CB8AC3E}">
        <p14:creationId xmlns:p14="http://schemas.microsoft.com/office/powerpoint/2010/main" val="130739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League of Friends are always there at the forefront of improving our environment, understanding how important that is to both staff and patients.  This can be seen in the redesign and refurbishment of the UCC reception area at TMH,  where the reception was developed with a lower counter for wheelchair users and better acoustics to ensure improved patient confidentiality and the bespoke children’s play area to occupy children and sometimes their parents </a:t>
            </a:r>
          </a:p>
        </p:txBody>
      </p:sp>
      <p:sp>
        <p:nvSpPr>
          <p:cNvPr id="4" name="Slide Number Placeholder 3"/>
          <p:cNvSpPr>
            <a:spLocks noGrp="1"/>
          </p:cNvSpPr>
          <p:nvPr>
            <p:ph type="sldNum" sz="quarter" idx="5"/>
          </p:nvPr>
        </p:nvSpPr>
        <p:spPr/>
        <p:txBody>
          <a:bodyPr/>
          <a:lstStyle/>
          <a:p>
            <a:fld id="{E2EB6DEA-E84B-462C-9B29-403D2ADE4A3A}" type="slidenum">
              <a:rPr lang="en-GB" smtClean="0"/>
              <a:t>7</a:t>
            </a:fld>
            <a:endParaRPr lang="en-GB"/>
          </a:p>
        </p:txBody>
      </p:sp>
    </p:spTree>
    <p:extLst>
      <p:ext uri="{BB962C8B-B14F-4D97-AF65-F5344CB8AC3E}">
        <p14:creationId xmlns:p14="http://schemas.microsoft.com/office/powerpoint/2010/main" val="70617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Frutiger LT Pro"/>
              </a:rPr>
              <a:t>However what has meant the most to our staff in recent years has the way the league of Friends has stood by us during the toughest of times.   At the height of the pandemic you were there supporting them, co-ordinating meals to keep them sustained when they were at their busiest.  This made staff feel valued when they were sometimes at their lowest ebb.  The support you also gave in helping us put together the thank you packs for our staff was really appreciated.</a:t>
            </a:r>
          </a:p>
        </p:txBody>
      </p:sp>
      <p:sp>
        <p:nvSpPr>
          <p:cNvPr id="4" name="Slide Number Placeholder 3"/>
          <p:cNvSpPr>
            <a:spLocks noGrp="1"/>
          </p:cNvSpPr>
          <p:nvPr>
            <p:ph type="sldNum" sz="quarter" idx="5"/>
          </p:nvPr>
        </p:nvSpPr>
        <p:spPr/>
        <p:txBody>
          <a:bodyPr/>
          <a:lstStyle/>
          <a:p>
            <a:fld id="{E2EB6DEA-E84B-462C-9B29-403D2ADE4A3A}" type="slidenum">
              <a:rPr lang="en-GB" smtClean="0"/>
              <a:t>8</a:t>
            </a:fld>
            <a:endParaRPr lang="en-GB"/>
          </a:p>
        </p:txBody>
      </p:sp>
    </p:spTree>
    <p:extLst>
      <p:ext uri="{BB962C8B-B14F-4D97-AF65-F5344CB8AC3E}">
        <p14:creationId xmlns:p14="http://schemas.microsoft.com/office/powerpoint/2010/main" val="355344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Simon and Trustees are always looking at ways to support the hospital and staff and keep me on my toes at our regular meetings.  A few of the ideas we are considering at the moment are:</a:t>
            </a:r>
          </a:p>
          <a:p>
            <a:pPr marL="171450" indent="-171450">
              <a:buFont typeface="Arial" panose="020B0604020202020204" pitchFamily="34" charset="0"/>
              <a:buChar char="•"/>
            </a:pPr>
            <a:r>
              <a:rPr lang="en-GB" dirty="0"/>
              <a:t>A relatives room – trying to find the space is not easy but nearly there</a:t>
            </a:r>
          </a:p>
          <a:p>
            <a:pPr marL="171450" indent="-171450">
              <a:buFont typeface="Arial" panose="020B0604020202020204" pitchFamily="34" charset="0"/>
              <a:buChar char="•"/>
            </a:pPr>
            <a:r>
              <a:rPr lang="en-GB" dirty="0"/>
              <a:t>Improvements to the garden so the space is better for patients and staff</a:t>
            </a:r>
          </a:p>
          <a:p>
            <a:pPr marL="171450" indent="-171450">
              <a:buFont typeface="Arial" panose="020B0604020202020204" pitchFamily="34" charset="0"/>
              <a:buChar char="•"/>
            </a:pPr>
            <a:r>
              <a:rPr lang="en-GB" dirty="0"/>
              <a:t>Point of Care testing – this is to support the work of our RRRT service based at TMH, this service is responsible for patients who need rehabilitation at home but it is also the team responsible for a two hour response to ensure that we get to patients quickly and treat them at the place they usually live and where appropriate to keep them at home with support rather than be admitted to an acute hospital. This team are also piloting work with the London Ambulance service (LAS), where we will have a team member share a car with the LAS to respond to emergencies and keep as many people at home rather than being conveyed by an ambulance to hospital.</a:t>
            </a:r>
          </a:p>
        </p:txBody>
      </p:sp>
      <p:sp>
        <p:nvSpPr>
          <p:cNvPr id="4" name="Slide Number Placeholder 3"/>
          <p:cNvSpPr>
            <a:spLocks noGrp="1"/>
          </p:cNvSpPr>
          <p:nvPr>
            <p:ph type="sldNum" sz="quarter" idx="5"/>
          </p:nvPr>
        </p:nvSpPr>
        <p:spPr/>
        <p:txBody>
          <a:bodyPr/>
          <a:lstStyle/>
          <a:p>
            <a:fld id="{E2EB6DEA-E84B-462C-9B29-403D2ADE4A3A}" type="slidenum">
              <a:rPr lang="en-GB" smtClean="0"/>
              <a:t>9</a:t>
            </a:fld>
            <a:endParaRPr lang="en-GB"/>
          </a:p>
        </p:txBody>
      </p:sp>
    </p:spTree>
    <p:extLst>
      <p:ext uri="{BB962C8B-B14F-4D97-AF65-F5344CB8AC3E}">
        <p14:creationId xmlns:p14="http://schemas.microsoft.com/office/powerpoint/2010/main" val="2792280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2B78-800E-4FED-97C6-8FD46B7D8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9ADF15-0EF9-4ED2-A649-BEE2DA7CA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FC7C96-FA62-4380-9CF6-B6151F2FA008}"/>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5" name="Footer Placeholder 4">
            <a:extLst>
              <a:ext uri="{FF2B5EF4-FFF2-40B4-BE49-F238E27FC236}">
                <a16:creationId xmlns:a16="http://schemas.microsoft.com/office/drawing/2014/main" id="{B3F6B265-47D4-476A-ABB0-44C13715AE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F53C7F-37F1-4A41-BCFF-1E23B2DB6FF5}"/>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167614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3CC-59DF-41FD-A2C6-AE0B3CC3FA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983C8A-F8B9-4F22-826E-E3B647AE10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8F99B5-1B2A-4542-B500-30EF73B68930}"/>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5" name="Footer Placeholder 4">
            <a:extLst>
              <a:ext uri="{FF2B5EF4-FFF2-40B4-BE49-F238E27FC236}">
                <a16:creationId xmlns:a16="http://schemas.microsoft.com/office/drawing/2014/main" id="{D30DC19E-EBC6-455A-B5CF-FA57A996C5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474227-9CEF-4C68-9D77-6E8B88720ED2}"/>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1985773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D76B27-F56F-4934-8735-A0703C7D8D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7A764C-2AA0-4BE2-9C5D-A920761A08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7709BE-432E-4DAD-9514-7EA5949A72C9}"/>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5" name="Footer Placeholder 4">
            <a:extLst>
              <a:ext uri="{FF2B5EF4-FFF2-40B4-BE49-F238E27FC236}">
                <a16:creationId xmlns:a16="http://schemas.microsoft.com/office/drawing/2014/main" id="{5540ECDE-F5AA-473B-BAD9-6DD0E8230B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61742C-7F32-424C-A578-817C77EE1712}"/>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186632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ne column ">
    <p:spTree>
      <p:nvGrpSpPr>
        <p:cNvPr id="1" name=""/>
        <p:cNvGrpSpPr/>
        <p:nvPr/>
      </p:nvGrpSpPr>
      <p:grpSpPr>
        <a:xfrm>
          <a:off x="0" y="0"/>
          <a:ext cx="0" cy="0"/>
          <a:chOff x="0" y="0"/>
          <a:chExt cx="0" cy="0"/>
        </a:xfrm>
      </p:grpSpPr>
      <p:sp>
        <p:nvSpPr>
          <p:cNvPr id="19" name="Shape 19"/>
          <p:cNvSpPr>
            <a:spLocks noGrp="1"/>
          </p:cNvSpPr>
          <p:nvPr>
            <p:ph type="body" idx="1"/>
          </p:nvPr>
        </p:nvSpPr>
        <p:spPr>
          <a:prstGeom prst="rect">
            <a:avLst/>
          </a:prstGeom>
        </p:spPr>
        <p:txBody>
          <a:bodyPr/>
          <a:lstStyle/>
          <a:p>
            <a:pPr lvl="0">
              <a:defRPr sz="1800">
                <a:solidFill>
                  <a:srgbClr val="000000"/>
                </a:solidFill>
              </a:defRPr>
            </a:pPr>
            <a:r>
              <a:rPr lang="en-US" sz="1100">
                <a:solidFill>
                  <a:srgbClr val="4A4A49"/>
                </a:solidFill>
              </a:rPr>
              <a:t>Click to edit Master text styles</a:t>
            </a:r>
          </a:p>
          <a:p>
            <a:pPr lvl="1">
              <a:defRPr sz="1800">
                <a:solidFill>
                  <a:srgbClr val="000000"/>
                </a:solidFill>
              </a:defRPr>
            </a:pPr>
            <a:r>
              <a:rPr lang="en-US" sz="1100">
                <a:solidFill>
                  <a:srgbClr val="4A4A49"/>
                </a:solidFill>
              </a:rPr>
              <a:t>Second level</a:t>
            </a:r>
          </a:p>
          <a:p>
            <a:pPr lvl="2">
              <a:defRPr sz="1800">
                <a:solidFill>
                  <a:srgbClr val="000000"/>
                </a:solidFill>
              </a:defRPr>
            </a:pPr>
            <a:r>
              <a:rPr lang="en-US" sz="1100">
                <a:solidFill>
                  <a:srgbClr val="4A4A49"/>
                </a:solidFill>
              </a:rPr>
              <a:t>Third level</a:t>
            </a:r>
          </a:p>
          <a:p>
            <a:pPr lvl="3">
              <a:defRPr sz="1800">
                <a:solidFill>
                  <a:srgbClr val="000000"/>
                </a:solidFill>
              </a:defRPr>
            </a:pPr>
            <a:r>
              <a:rPr lang="en-US" sz="1100">
                <a:solidFill>
                  <a:srgbClr val="4A4A49"/>
                </a:solidFill>
              </a:rPr>
              <a:t>Fourth level</a:t>
            </a:r>
          </a:p>
          <a:p>
            <a:pPr lvl="4">
              <a:defRPr sz="1800">
                <a:solidFill>
                  <a:srgbClr val="000000"/>
                </a:solidFill>
              </a:defRPr>
            </a:pPr>
            <a:r>
              <a:rPr lang="en-US" sz="1100">
                <a:solidFill>
                  <a:srgbClr val="4A4A49"/>
                </a:solidFill>
              </a:rPr>
              <a:t>Fifth level</a:t>
            </a:r>
            <a:endParaRPr sz="1100">
              <a:solidFill>
                <a:srgbClr val="4A4A49"/>
              </a:solidFill>
            </a:endParaRPr>
          </a:p>
        </p:txBody>
      </p:sp>
      <p:sp>
        <p:nvSpPr>
          <p:cNvPr id="20" name="Shape 20"/>
          <p:cNvSpPr>
            <a:spLocks noGrp="1"/>
          </p:cNvSpPr>
          <p:nvPr>
            <p:ph type="title"/>
          </p:nvPr>
        </p:nvSpPr>
        <p:spPr>
          <a:prstGeom prst="rect">
            <a:avLst/>
          </a:prstGeom>
        </p:spPr>
        <p:txBody>
          <a:bodyPr/>
          <a:lstStyle/>
          <a:p>
            <a:pPr lvl="0">
              <a:defRPr sz="1800">
                <a:solidFill>
                  <a:srgbClr val="000000"/>
                </a:solidFill>
              </a:defRPr>
            </a:pPr>
            <a:r>
              <a:rPr lang="en-US" sz="1600" dirty="0">
                <a:solidFill>
                  <a:srgbClr val="4A4A49"/>
                </a:solidFill>
              </a:rPr>
              <a:t>Click to edit Master title style</a:t>
            </a:r>
            <a:endParaRPr sz="1600" dirty="0">
              <a:solidFill>
                <a:srgbClr val="4A4A49"/>
              </a:solidFill>
            </a:endParaRPr>
          </a:p>
        </p:txBody>
      </p:sp>
      <p:sp>
        <p:nvSpPr>
          <p:cNvPr id="5" name="Rectangle 4">
            <a:extLst>
              <a:ext uri="{FF2B5EF4-FFF2-40B4-BE49-F238E27FC236}">
                <a16:creationId xmlns:a16="http://schemas.microsoft.com/office/drawing/2014/main" id="{8BD37592-A333-4FEC-A839-22AAFC560F83}"/>
              </a:ext>
            </a:extLst>
          </p:cNvPr>
          <p:cNvSpPr/>
          <p:nvPr userDrawn="1"/>
        </p:nvSpPr>
        <p:spPr bwMode="auto">
          <a:xfrm>
            <a:off x="7248128" y="198237"/>
            <a:ext cx="1152128" cy="81474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Times" pitchFamily="-96" charset="0"/>
              <a:ea typeface="Osaka" pitchFamily="-54" charset="-128"/>
            </a:endParaRPr>
          </a:p>
        </p:txBody>
      </p:sp>
    </p:spTree>
    <p:extLst>
      <p:ext uri="{BB962C8B-B14F-4D97-AF65-F5344CB8AC3E}">
        <p14:creationId xmlns:p14="http://schemas.microsoft.com/office/powerpoint/2010/main" val="25868754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295C89C-2A40-4B1F-9B12-4E92C75F546E}"/>
              </a:ext>
            </a:extLst>
          </p:cNvPr>
          <p:cNvSpPr>
            <a:spLocks noGrp="1"/>
          </p:cNvSpPr>
          <p:nvPr>
            <p:ph type="dt" sz="half" idx="10"/>
          </p:nvPr>
        </p:nvSpPr>
        <p:spPr/>
        <p:txBody>
          <a:bodyPr/>
          <a:lstStyle>
            <a:lvl1pPr>
              <a:defRPr/>
            </a:lvl1pPr>
          </a:lstStyle>
          <a:p>
            <a:pPr>
              <a:defRPr/>
            </a:pPr>
            <a:fld id="{78C15FD0-A7F3-4F0D-95FE-EFE4AA006E67}" type="datetimeFigureOut">
              <a:rPr lang="en-GB"/>
              <a:pPr>
                <a:defRPr/>
              </a:pPr>
              <a:t>19/10/2022</a:t>
            </a:fld>
            <a:endParaRPr lang="en-GB" dirty="0"/>
          </a:p>
        </p:txBody>
      </p:sp>
      <p:sp>
        <p:nvSpPr>
          <p:cNvPr id="5" name="Footer Placeholder 4">
            <a:extLst>
              <a:ext uri="{FF2B5EF4-FFF2-40B4-BE49-F238E27FC236}">
                <a16:creationId xmlns:a16="http://schemas.microsoft.com/office/drawing/2014/main" id="{3D486B0C-8920-4357-9CD1-1C11922CDA3E}"/>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CA454984-F3D1-40A0-AF33-9D157A32D7D5}"/>
              </a:ext>
            </a:extLst>
          </p:cNvPr>
          <p:cNvSpPr>
            <a:spLocks noGrp="1"/>
          </p:cNvSpPr>
          <p:nvPr>
            <p:ph type="sldNum" sz="quarter" idx="12"/>
          </p:nvPr>
        </p:nvSpPr>
        <p:spPr/>
        <p:txBody>
          <a:bodyPr/>
          <a:lstStyle>
            <a:lvl1pPr>
              <a:defRPr/>
            </a:lvl1pPr>
          </a:lstStyle>
          <a:p>
            <a:pPr>
              <a:defRPr/>
            </a:pPr>
            <a:fld id="{95AEA4DC-3DE0-417B-A269-56C17CFD1D82}" type="slidenum">
              <a:rPr lang="en-GB"/>
              <a:pPr>
                <a:defRPr/>
              </a:pPr>
              <a:t>‹#›</a:t>
            </a:fld>
            <a:endParaRPr lang="en-GB" dirty="0"/>
          </a:p>
        </p:txBody>
      </p:sp>
    </p:spTree>
    <p:extLst>
      <p:ext uri="{BB962C8B-B14F-4D97-AF65-F5344CB8AC3E}">
        <p14:creationId xmlns:p14="http://schemas.microsoft.com/office/powerpoint/2010/main" val="682074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F52238-5E41-41D9-9004-34392BF645F1}"/>
              </a:ext>
            </a:extLst>
          </p:cNvPr>
          <p:cNvSpPr>
            <a:spLocks noGrp="1"/>
          </p:cNvSpPr>
          <p:nvPr>
            <p:ph type="dt" sz="half" idx="10"/>
          </p:nvPr>
        </p:nvSpPr>
        <p:spPr/>
        <p:txBody>
          <a:bodyPr/>
          <a:lstStyle>
            <a:lvl1pPr>
              <a:defRPr/>
            </a:lvl1pPr>
          </a:lstStyle>
          <a:p>
            <a:pPr>
              <a:defRPr/>
            </a:pPr>
            <a:fld id="{5584C3E0-C672-499A-B377-BF5683533FED}" type="datetimeFigureOut">
              <a:rPr lang="en-GB"/>
              <a:pPr>
                <a:defRPr/>
              </a:pPr>
              <a:t>19/10/2022</a:t>
            </a:fld>
            <a:endParaRPr lang="en-GB" dirty="0"/>
          </a:p>
        </p:txBody>
      </p:sp>
      <p:sp>
        <p:nvSpPr>
          <p:cNvPr id="5" name="Footer Placeholder 4">
            <a:extLst>
              <a:ext uri="{FF2B5EF4-FFF2-40B4-BE49-F238E27FC236}">
                <a16:creationId xmlns:a16="http://schemas.microsoft.com/office/drawing/2014/main" id="{ED4B4C47-C65A-4F36-8D62-CE9A9EE69EBD}"/>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AD90C660-AEFE-4FE4-9717-0A0027A40B9B}"/>
              </a:ext>
            </a:extLst>
          </p:cNvPr>
          <p:cNvSpPr>
            <a:spLocks noGrp="1"/>
          </p:cNvSpPr>
          <p:nvPr>
            <p:ph type="sldNum" sz="quarter" idx="12"/>
          </p:nvPr>
        </p:nvSpPr>
        <p:spPr/>
        <p:txBody>
          <a:bodyPr/>
          <a:lstStyle>
            <a:lvl1pPr>
              <a:defRPr/>
            </a:lvl1pPr>
          </a:lstStyle>
          <a:p>
            <a:pPr>
              <a:defRPr/>
            </a:pPr>
            <a:fld id="{3C18F821-FDEB-4EFC-B823-0AF6A1462B39}" type="slidenum">
              <a:rPr lang="en-GB"/>
              <a:pPr>
                <a:defRPr/>
              </a:pPr>
              <a:t>‹#›</a:t>
            </a:fld>
            <a:endParaRPr lang="en-GB" dirty="0"/>
          </a:p>
        </p:txBody>
      </p:sp>
    </p:spTree>
    <p:extLst>
      <p:ext uri="{BB962C8B-B14F-4D97-AF65-F5344CB8AC3E}">
        <p14:creationId xmlns:p14="http://schemas.microsoft.com/office/powerpoint/2010/main" val="49778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5283FF-6FD2-45BB-9006-9351A1A08E28}"/>
              </a:ext>
            </a:extLst>
          </p:cNvPr>
          <p:cNvSpPr>
            <a:spLocks noGrp="1"/>
          </p:cNvSpPr>
          <p:nvPr>
            <p:ph type="dt" sz="half" idx="10"/>
          </p:nvPr>
        </p:nvSpPr>
        <p:spPr/>
        <p:txBody>
          <a:bodyPr/>
          <a:lstStyle>
            <a:lvl1pPr>
              <a:defRPr/>
            </a:lvl1pPr>
          </a:lstStyle>
          <a:p>
            <a:pPr>
              <a:defRPr/>
            </a:pPr>
            <a:fld id="{276F7AA6-1422-413D-993E-419408F7D23C}" type="datetimeFigureOut">
              <a:rPr lang="en-GB"/>
              <a:pPr>
                <a:defRPr/>
              </a:pPr>
              <a:t>19/10/2022</a:t>
            </a:fld>
            <a:endParaRPr lang="en-GB" dirty="0"/>
          </a:p>
        </p:txBody>
      </p:sp>
      <p:sp>
        <p:nvSpPr>
          <p:cNvPr id="5" name="Footer Placeholder 4">
            <a:extLst>
              <a:ext uri="{FF2B5EF4-FFF2-40B4-BE49-F238E27FC236}">
                <a16:creationId xmlns:a16="http://schemas.microsoft.com/office/drawing/2014/main" id="{A7EFFCC2-B550-4E6C-954F-86B3623CC259}"/>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2C1A5CD6-72F3-447A-A37B-DD65BDF5E4FA}"/>
              </a:ext>
            </a:extLst>
          </p:cNvPr>
          <p:cNvSpPr>
            <a:spLocks noGrp="1"/>
          </p:cNvSpPr>
          <p:nvPr>
            <p:ph type="sldNum" sz="quarter" idx="12"/>
          </p:nvPr>
        </p:nvSpPr>
        <p:spPr/>
        <p:txBody>
          <a:bodyPr/>
          <a:lstStyle>
            <a:lvl1pPr>
              <a:defRPr/>
            </a:lvl1pPr>
          </a:lstStyle>
          <a:p>
            <a:pPr>
              <a:defRPr/>
            </a:pPr>
            <a:fld id="{12A31DBC-99A3-4AF6-82D7-3C6D2BB263C4}" type="slidenum">
              <a:rPr lang="en-GB"/>
              <a:pPr>
                <a:defRPr/>
              </a:pPr>
              <a:t>‹#›</a:t>
            </a:fld>
            <a:endParaRPr lang="en-GB" dirty="0"/>
          </a:p>
        </p:txBody>
      </p:sp>
    </p:spTree>
    <p:extLst>
      <p:ext uri="{BB962C8B-B14F-4D97-AF65-F5344CB8AC3E}">
        <p14:creationId xmlns:p14="http://schemas.microsoft.com/office/powerpoint/2010/main" val="1962122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722E218-AB0E-4B66-9747-AE25C51482CA}"/>
              </a:ext>
            </a:extLst>
          </p:cNvPr>
          <p:cNvSpPr>
            <a:spLocks noGrp="1"/>
          </p:cNvSpPr>
          <p:nvPr>
            <p:ph type="dt" sz="half" idx="10"/>
          </p:nvPr>
        </p:nvSpPr>
        <p:spPr/>
        <p:txBody>
          <a:bodyPr/>
          <a:lstStyle>
            <a:lvl1pPr>
              <a:defRPr/>
            </a:lvl1pPr>
          </a:lstStyle>
          <a:p>
            <a:pPr>
              <a:defRPr/>
            </a:pPr>
            <a:fld id="{D72289B6-2375-44F2-AD83-0998407D3ABC}" type="datetimeFigureOut">
              <a:rPr lang="en-GB"/>
              <a:pPr>
                <a:defRPr/>
              </a:pPr>
              <a:t>19/10/2022</a:t>
            </a:fld>
            <a:endParaRPr lang="en-GB" dirty="0"/>
          </a:p>
        </p:txBody>
      </p:sp>
      <p:sp>
        <p:nvSpPr>
          <p:cNvPr id="6" name="Footer Placeholder 4">
            <a:extLst>
              <a:ext uri="{FF2B5EF4-FFF2-40B4-BE49-F238E27FC236}">
                <a16:creationId xmlns:a16="http://schemas.microsoft.com/office/drawing/2014/main" id="{66E6E1A1-EF4C-4D88-9797-AC7CC2909E8A}"/>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472DFAEF-DEE3-4538-B64D-86F078307218}"/>
              </a:ext>
            </a:extLst>
          </p:cNvPr>
          <p:cNvSpPr>
            <a:spLocks noGrp="1"/>
          </p:cNvSpPr>
          <p:nvPr>
            <p:ph type="sldNum" sz="quarter" idx="12"/>
          </p:nvPr>
        </p:nvSpPr>
        <p:spPr/>
        <p:txBody>
          <a:bodyPr/>
          <a:lstStyle>
            <a:lvl1pPr>
              <a:defRPr/>
            </a:lvl1pPr>
          </a:lstStyle>
          <a:p>
            <a:pPr>
              <a:defRPr/>
            </a:pPr>
            <a:fld id="{3CAF26A2-43AF-45F5-945A-82027543409D}" type="slidenum">
              <a:rPr lang="en-GB"/>
              <a:pPr>
                <a:defRPr/>
              </a:pPr>
              <a:t>‹#›</a:t>
            </a:fld>
            <a:endParaRPr lang="en-GB" dirty="0"/>
          </a:p>
        </p:txBody>
      </p:sp>
    </p:spTree>
    <p:extLst>
      <p:ext uri="{BB962C8B-B14F-4D97-AF65-F5344CB8AC3E}">
        <p14:creationId xmlns:p14="http://schemas.microsoft.com/office/powerpoint/2010/main" val="2652578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9F77685-EDC4-47E1-8353-699A7FAE84B4}"/>
              </a:ext>
            </a:extLst>
          </p:cNvPr>
          <p:cNvSpPr>
            <a:spLocks noGrp="1"/>
          </p:cNvSpPr>
          <p:nvPr>
            <p:ph type="dt" sz="half" idx="10"/>
          </p:nvPr>
        </p:nvSpPr>
        <p:spPr/>
        <p:txBody>
          <a:bodyPr/>
          <a:lstStyle>
            <a:lvl1pPr>
              <a:defRPr/>
            </a:lvl1pPr>
          </a:lstStyle>
          <a:p>
            <a:pPr>
              <a:defRPr/>
            </a:pPr>
            <a:fld id="{50776CAB-0232-4200-AF45-5181FABBC5D1}" type="datetimeFigureOut">
              <a:rPr lang="en-GB"/>
              <a:pPr>
                <a:defRPr/>
              </a:pPr>
              <a:t>19/10/2022</a:t>
            </a:fld>
            <a:endParaRPr lang="en-GB" dirty="0"/>
          </a:p>
        </p:txBody>
      </p:sp>
      <p:sp>
        <p:nvSpPr>
          <p:cNvPr id="8" name="Footer Placeholder 4">
            <a:extLst>
              <a:ext uri="{FF2B5EF4-FFF2-40B4-BE49-F238E27FC236}">
                <a16:creationId xmlns:a16="http://schemas.microsoft.com/office/drawing/2014/main" id="{78387720-D507-4888-953F-B4D4BF3C5029}"/>
              </a:ext>
            </a:extLst>
          </p:cNvPr>
          <p:cNvSpPr>
            <a:spLocks noGrp="1"/>
          </p:cNvSpPr>
          <p:nvPr>
            <p:ph type="ftr" sz="quarter" idx="11"/>
          </p:nvPr>
        </p:nvSpPr>
        <p:spPr/>
        <p:txBody>
          <a:bodyPr/>
          <a:lstStyle>
            <a:lvl1pPr>
              <a:defRPr/>
            </a:lvl1pPr>
          </a:lstStyle>
          <a:p>
            <a:pPr>
              <a:defRPr/>
            </a:pPr>
            <a:endParaRPr lang="en-GB" dirty="0"/>
          </a:p>
        </p:txBody>
      </p:sp>
      <p:sp>
        <p:nvSpPr>
          <p:cNvPr id="9" name="Slide Number Placeholder 5">
            <a:extLst>
              <a:ext uri="{FF2B5EF4-FFF2-40B4-BE49-F238E27FC236}">
                <a16:creationId xmlns:a16="http://schemas.microsoft.com/office/drawing/2014/main" id="{95092EA6-9275-41F2-ACC4-0BAAECA628E0}"/>
              </a:ext>
            </a:extLst>
          </p:cNvPr>
          <p:cNvSpPr>
            <a:spLocks noGrp="1"/>
          </p:cNvSpPr>
          <p:nvPr>
            <p:ph type="sldNum" sz="quarter" idx="12"/>
          </p:nvPr>
        </p:nvSpPr>
        <p:spPr/>
        <p:txBody>
          <a:bodyPr/>
          <a:lstStyle>
            <a:lvl1pPr>
              <a:defRPr/>
            </a:lvl1pPr>
          </a:lstStyle>
          <a:p>
            <a:pPr>
              <a:defRPr/>
            </a:pPr>
            <a:fld id="{01FC3A73-59E4-4275-982F-3BBF1245BD71}" type="slidenum">
              <a:rPr lang="en-GB"/>
              <a:pPr>
                <a:defRPr/>
              </a:pPr>
              <a:t>‹#›</a:t>
            </a:fld>
            <a:endParaRPr lang="en-GB" dirty="0"/>
          </a:p>
        </p:txBody>
      </p:sp>
    </p:spTree>
    <p:extLst>
      <p:ext uri="{BB962C8B-B14F-4D97-AF65-F5344CB8AC3E}">
        <p14:creationId xmlns:p14="http://schemas.microsoft.com/office/powerpoint/2010/main" val="3508767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FDFBD8E-2022-4CB6-A91B-2964D7093567}"/>
              </a:ext>
            </a:extLst>
          </p:cNvPr>
          <p:cNvSpPr>
            <a:spLocks noGrp="1"/>
          </p:cNvSpPr>
          <p:nvPr>
            <p:ph type="dt" sz="half" idx="10"/>
          </p:nvPr>
        </p:nvSpPr>
        <p:spPr/>
        <p:txBody>
          <a:bodyPr/>
          <a:lstStyle>
            <a:lvl1pPr>
              <a:defRPr/>
            </a:lvl1pPr>
          </a:lstStyle>
          <a:p>
            <a:pPr>
              <a:defRPr/>
            </a:pPr>
            <a:fld id="{567C958F-F682-42C6-9A68-9845CEF3A1F9}" type="datetimeFigureOut">
              <a:rPr lang="en-GB"/>
              <a:pPr>
                <a:defRPr/>
              </a:pPr>
              <a:t>19/10/2022</a:t>
            </a:fld>
            <a:endParaRPr lang="en-GB" dirty="0"/>
          </a:p>
        </p:txBody>
      </p:sp>
      <p:sp>
        <p:nvSpPr>
          <p:cNvPr id="4" name="Footer Placeholder 4">
            <a:extLst>
              <a:ext uri="{FF2B5EF4-FFF2-40B4-BE49-F238E27FC236}">
                <a16:creationId xmlns:a16="http://schemas.microsoft.com/office/drawing/2014/main" id="{BDAADFBA-42F5-4C99-9C5E-740BED726AE1}"/>
              </a:ext>
            </a:extLst>
          </p:cNvPr>
          <p:cNvSpPr>
            <a:spLocks noGrp="1"/>
          </p:cNvSpPr>
          <p:nvPr>
            <p:ph type="ftr" sz="quarter" idx="11"/>
          </p:nvPr>
        </p:nvSpPr>
        <p:spPr/>
        <p:txBody>
          <a:bodyPr/>
          <a:lstStyle>
            <a:lvl1pPr>
              <a:defRPr/>
            </a:lvl1pPr>
          </a:lstStyle>
          <a:p>
            <a:pPr>
              <a:defRPr/>
            </a:pPr>
            <a:endParaRPr lang="en-GB" dirty="0"/>
          </a:p>
        </p:txBody>
      </p:sp>
      <p:sp>
        <p:nvSpPr>
          <p:cNvPr id="5" name="Slide Number Placeholder 5">
            <a:extLst>
              <a:ext uri="{FF2B5EF4-FFF2-40B4-BE49-F238E27FC236}">
                <a16:creationId xmlns:a16="http://schemas.microsoft.com/office/drawing/2014/main" id="{79DCBEF6-F5E0-4ABD-9F5B-454735ED1230}"/>
              </a:ext>
            </a:extLst>
          </p:cNvPr>
          <p:cNvSpPr>
            <a:spLocks noGrp="1"/>
          </p:cNvSpPr>
          <p:nvPr>
            <p:ph type="sldNum" sz="quarter" idx="12"/>
          </p:nvPr>
        </p:nvSpPr>
        <p:spPr/>
        <p:txBody>
          <a:bodyPr/>
          <a:lstStyle>
            <a:lvl1pPr>
              <a:defRPr/>
            </a:lvl1pPr>
          </a:lstStyle>
          <a:p>
            <a:pPr>
              <a:defRPr/>
            </a:pPr>
            <a:fld id="{68023B0C-C437-4958-B93E-176D61AAE8EA}" type="slidenum">
              <a:rPr lang="en-GB"/>
              <a:pPr>
                <a:defRPr/>
              </a:pPr>
              <a:t>‹#›</a:t>
            </a:fld>
            <a:endParaRPr lang="en-GB" dirty="0"/>
          </a:p>
        </p:txBody>
      </p:sp>
    </p:spTree>
    <p:extLst>
      <p:ext uri="{BB962C8B-B14F-4D97-AF65-F5344CB8AC3E}">
        <p14:creationId xmlns:p14="http://schemas.microsoft.com/office/powerpoint/2010/main" val="2634091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BA32CE-C7CC-4605-A0D5-B80894F56B94}"/>
              </a:ext>
            </a:extLst>
          </p:cNvPr>
          <p:cNvSpPr>
            <a:spLocks noGrp="1"/>
          </p:cNvSpPr>
          <p:nvPr>
            <p:ph type="dt" sz="half" idx="10"/>
          </p:nvPr>
        </p:nvSpPr>
        <p:spPr/>
        <p:txBody>
          <a:bodyPr/>
          <a:lstStyle>
            <a:lvl1pPr>
              <a:defRPr/>
            </a:lvl1pPr>
          </a:lstStyle>
          <a:p>
            <a:pPr>
              <a:defRPr/>
            </a:pPr>
            <a:fld id="{2084635A-A9DF-4F23-96B5-3F7633F21063}" type="datetimeFigureOut">
              <a:rPr lang="en-GB"/>
              <a:pPr>
                <a:defRPr/>
              </a:pPr>
              <a:t>19/10/2022</a:t>
            </a:fld>
            <a:endParaRPr lang="en-GB" dirty="0"/>
          </a:p>
        </p:txBody>
      </p:sp>
      <p:sp>
        <p:nvSpPr>
          <p:cNvPr id="3" name="Footer Placeholder 4">
            <a:extLst>
              <a:ext uri="{FF2B5EF4-FFF2-40B4-BE49-F238E27FC236}">
                <a16:creationId xmlns:a16="http://schemas.microsoft.com/office/drawing/2014/main" id="{70BC2DD9-9B8F-4495-A386-D700F8C9F636}"/>
              </a:ext>
            </a:extLst>
          </p:cNvPr>
          <p:cNvSpPr>
            <a:spLocks noGrp="1"/>
          </p:cNvSpPr>
          <p:nvPr>
            <p:ph type="ftr" sz="quarter" idx="11"/>
          </p:nvPr>
        </p:nvSpPr>
        <p:spPr/>
        <p:txBody>
          <a:bodyPr/>
          <a:lstStyle>
            <a:lvl1pPr>
              <a:defRPr/>
            </a:lvl1pPr>
          </a:lstStyle>
          <a:p>
            <a:pPr>
              <a:defRPr/>
            </a:pPr>
            <a:endParaRPr lang="en-GB" dirty="0"/>
          </a:p>
        </p:txBody>
      </p:sp>
      <p:sp>
        <p:nvSpPr>
          <p:cNvPr id="4" name="Slide Number Placeholder 5">
            <a:extLst>
              <a:ext uri="{FF2B5EF4-FFF2-40B4-BE49-F238E27FC236}">
                <a16:creationId xmlns:a16="http://schemas.microsoft.com/office/drawing/2014/main" id="{2876881C-004B-4F77-BE44-2285F4F4A90E}"/>
              </a:ext>
            </a:extLst>
          </p:cNvPr>
          <p:cNvSpPr>
            <a:spLocks noGrp="1"/>
          </p:cNvSpPr>
          <p:nvPr>
            <p:ph type="sldNum" sz="quarter" idx="12"/>
          </p:nvPr>
        </p:nvSpPr>
        <p:spPr/>
        <p:txBody>
          <a:bodyPr/>
          <a:lstStyle>
            <a:lvl1pPr>
              <a:defRPr/>
            </a:lvl1pPr>
          </a:lstStyle>
          <a:p>
            <a:pPr>
              <a:defRPr/>
            </a:pPr>
            <a:fld id="{E2C9B07B-1C10-4BBD-BEDD-DC6473753780}" type="slidenum">
              <a:rPr lang="en-GB"/>
              <a:pPr>
                <a:defRPr/>
              </a:pPr>
              <a:t>‹#›</a:t>
            </a:fld>
            <a:endParaRPr lang="en-GB" dirty="0"/>
          </a:p>
        </p:txBody>
      </p:sp>
    </p:spTree>
    <p:extLst>
      <p:ext uri="{BB962C8B-B14F-4D97-AF65-F5344CB8AC3E}">
        <p14:creationId xmlns:p14="http://schemas.microsoft.com/office/powerpoint/2010/main" val="1936071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53B0-65DC-4497-9085-E66B31858A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B9BA92-5F8D-4471-B1AC-8A17ECFB0A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426030-6C8F-4E84-A59F-D69F9F60F42B}"/>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5" name="Footer Placeholder 4">
            <a:extLst>
              <a:ext uri="{FF2B5EF4-FFF2-40B4-BE49-F238E27FC236}">
                <a16:creationId xmlns:a16="http://schemas.microsoft.com/office/drawing/2014/main" id="{CDD1FB90-E231-41E4-A539-65ADFAD01C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B470B8-6430-44F6-8377-8A604A66F5B2}"/>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565817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9FEA225-92F4-4291-9343-7279BE0FFAED}"/>
              </a:ext>
            </a:extLst>
          </p:cNvPr>
          <p:cNvSpPr>
            <a:spLocks noGrp="1"/>
          </p:cNvSpPr>
          <p:nvPr>
            <p:ph type="dt" sz="half" idx="10"/>
          </p:nvPr>
        </p:nvSpPr>
        <p:spPr/>
        <p:txBody>
          <a:bodyPr/>
          <a:lstStyle>
            <a:lvl1pPr>
              <a:defRPr/>
            </a:lvl1pPr>
          </a:lstStyle>
          <a:p>
            <a:pPr>
              <a:defRPr/>
            </a:pPr>
            <a:fld id="{FDC94EC8-823C-4498-9ECB-C81C1D58CC87}" type="datetimeFigureOut">
              <a:rPr lang="en-GB"/>
              <a:pPr>
                <a:defRPr/>
              </a:pPr>
              <a:t>19/10/2022</a:t>
            </a:fld>
            <a:endParaRPr lang="en-GB" dirty="0"/>
          </a:p>
        </p:txBody>
      </p:sp>
      <p:sp>
        <p:nvSpPr>
          <p:cNvPr id="6" name="Footer Placeholder 4">
            <a:extLst>
              <a:ext uri="{FF2B5EF4-FFF2-40B4-BE49-F238E27FC236}">
                <a16:creationId xmlns:a16="http://schemas.microsoft.com/office/drawing/2014/main" id="{EC59ED48-CA11-496E-9FA0-5DE44540F20D}"/>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ABC75840-2DC8-49B8-B08A-7B1F6C0E63DA}"/>
              </a:ext>
            </a:extLst>
          </p:cNvPr>
          <p:cNvSpPr>
            <a:spLocks noGrp="1"/>
          </p:cNvSpPr>
          <p:nvPr>
            <p:ph type="sldNum" sz="quarter" idx="12"/>
          </p:nvPr>
        </p:nvSpPr>
        <p:spPr/>
        <p:txBody>
          <a:bodyPr/>
          <a:lstStyle>
            <a:lvl1pPr>
              <a:defRPr/>
            </a:lvl1pPr>
          </a:lstStyle>
          <a:p>
            <a:pPr>
              <a:defRPr/>
            </a:pPr>
            <a:fld id="{47F7CD6C-6D6E-477A-A54E-F4335AF49D06}" type="slidenum">
              <a:rPr lang="en-GB"/>
              <a:pPr>
                <a:defRPr/>
              </a:pPr>
              <a:t>‹#›</a:t>
            </a:fld>
            <a:endParaRPr lang="en-GB" dirty="0"/>
          </a:p>
        </p:txBody>
      </p:sp>
    </p:spTree>
    <p:extLst>
      <p:ext uri="{BB962C8B-B14F-4D97-AF65-F5344CB8AC3E}">
        <p14:creationId xmlns:p14="http://schemas.microsoft.com/office/powerpoint/2010/main" val="1806855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D9AC213-4A88-4D1C-9EC0-01AC5F9CFE73}"/>
              </a:ext>
            </a:extLst>
          </p:cNvPr>
          <p:cNvSpPr>
            <a:spLocks noGrp="1"/>
          </p:cNvSpPr>
          <p:nvPr>
            <p:ph type="dt" sz="half" idx="10"/>
          </p:nvPr>
        </p:nvSpPr>
        <p:spPr/>
        <p:txBody>
          <a:bodyPr/>
          <a:lstStyle>
            <a:lvl1pPr>
              <a:defRPr/>
            </a:lvl1pPr>
          </a:lstStyle>
          <a:p>
            <a:pPr>
              <a:defRPr/>
            </a:pPr>
            <a:fld id="{B35DBBF7-8464-452D-A6B5-31902A522F34}" type="datetimeFigureOut">
              <a:rPr lang="en-GB"/>
              <a:pPr>
                <a:defRPr/>
              </a:pPr>
              <a:t>19/10/2022</a:t>
            </a:fld>
            <a:endParaRPr lang="en-GB" dirty="0"/>
          </a:p>
        </p:txBody>
      </p:sp>
      <p:sp>
        <p:nvSpPr>
          <p:cNvPr id="6" name="Footer Placeholder 4">
            <a:extLst>
              <a:ext uri="{FF2B5EF4-FFF2-40B4-BE49-F238E27FC236}">
                <a16:creationId xmlns:a16="http://schemas.microsoft.com/office/drawing/2014/main" id="{C5C09417-272E-4A75-9959-975EBC9AFD06}"/>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07C86AD5-E927-4399-B5D0-48484069625A}"/>
              </a:ext>
            </a:extLst>
          </p:cNvPr>
          <p:cNvSpPr>
            <a:spLocks noGrp="1"/>
          </p:cNvSpPr>
          <p:nvPr>
            <p:ph type="sldNum" sz="quarter" idx="12"/>
          </p:nvPr>
        </p:nvSpPr>
        <p:spPr/>
        <p:txBody>
          <a:bodyPr/>
          <a:lstStyle>
            <a:lvl1pPr>
              <a:defRPr/>
            </a:lvl1pPr>
          </a:lstStyle>
          <a:p>
            <a:pPr>
              <a:defRPr/>
            </a:pPr>
            <a:fld id="{1C3A050E-30CC-4EED-A72B-589F77086BAC}" type="slidenum">
              <a:rPr lang="en-GB"/>
              <a:pPr>
                <a:defRPr/>
              </a:pPr>
              <a:t>‹#›</a:t>
            </a:fld>
            <a:endParaRPr lang="en-GB" dirty="0"/>
          </a:p>
        </p:txBody>
      </p:sp>
    </p:spTree>
    <p:extLst>
      <p:ext uri="{BB962C8B-B14F-4D97-AF65-F5344CB8AC3E}">
        <p14:creationId xmlns:p14="http://schemas.microsoft.com/office/powerpoint/2010/main" val="3691036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C02E0E-C12C-4B68-AC03-766996562647}"/>
              </a:ext>
            </a:extLst>
          </p:cNvPr>
          <p:cNvSpPr>
            <a:spLocks noGrp="1"/>
          </p:cNvSpPr>
          <p:nvPr>
            <p:ph type="dt" sz="half" idx="10"/>
          </p:nvPr>
        </p:nvSpPr>
        <p:spPr/>
        <p:txBody>
          <a:bodyPr/>
          <a:lstStyle>
            <a:lvl1pPr>
              <a:defRPr/>
            </a:lvl1pPr>
          </a:lstStyle>
          <a:p>
            <a:pPr>
              <a:defRPr/>
            </a:pPr>
            <a:fld id="{AAD9CED5-235D-410E-90CE-61E78C96245C}" type="datetimeFigureOut">
              <a:rPr lang="en-GB"/>
              <a:pPr>
                <a:defRPr/>
              </a:pPr>
              <a:t>19/10/2022</a:t>
            </a:fld>
            <a:endParaRPr lang="en-GB" dirty="0"/>
          </a:p>
        </p:txBody>
      </p:sp>
      <p:sp>
        <p:nvSpPr>
          <p:cNvPr id="5" name="Footer Placeholder 4">
            <a:extLst>
              <a:ext uri="{FF2B5EF4-FFF2-40B4-BE49-F238E27FC236}">
                <a16:creationId xmlns:a16="http://schemas.microsoft.com/office/drawing/2014/main" id="{D1B2FC05-259D-44C8-971E-5ECE4D927176}"/>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CF2357BB-8A54-4209-873D-216B3FC4FEA8}"/>
              </a:ext>
            </a:extLst>
          </p:cNvPr>
          <p:cNvSpPr>
            <a:spLocks noGrp="1"/>
          </p:cNvSpPr>
          <p:nvPr>
            <p:ph type="sldNum" sz="quarter" idx="12"/>
          </p:nvPr>
        </p:nvSpPr>
        <p:spPr/>
        <p:txBody>
          <a:bodyPr/>
          <a:lstStyle>
            <a:lvl1pPr>
              <a:defRPr/>
            </a:lvl1pPr>
          </a:lstStyle>
          <a:p>
            <a:pPr>
              <a:defRPr/>
            </a:pPr>
            <a:fld id="{C67FD3C3-B616-466F-BCF5-93DB05E2A435}" type="slidenum">
              <a:rPr lang="en-GB"/>
              <a:pPr>
                <a:defRPr/>
              </a:pPr>
              <a:t>‹#›</a:t>
            </a:fld>
            <a:endParaRPr lang="en-GB" dirty="0"/>
          </a:p>
        </p:txBody>
      </p:sp>
    </p:spTree>
    <p:extLst>
      <p:ext uri="{BB962C8B-B14F-4D97-AF65-F5344CB8AC3E}">
        <p14:creationId xmlns:p14="http://schemas.microsoft.com/office/powerpoint/2010/main" val="358790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436089-4DC8-4DA0-ACDE-82FB310789EF}"/>
              </a:ext>
            </a:extLst>
          </p:cNvPr>
          <p:cNvSpPr>
            <a:spLocks noGrp="1"/>
          </p:cNvSpPr>
          <p:nvPr>
            <p:ph type="dt" sz="half" idx="10"/>
          </p:nvPr>
        </p:nvSpPr>
        <p:spPr/>
        <p:txBody>
          <a:bodyPr/>
          <a:lstStyle>
            <a:lvl1pPr>
              <a:defRPr/>
            </a:lvl1pPr>
          </a:lstStyle>
          <a:p>
            <a:pPr>
              <a:defRPr/>
            </a:pPr>
            <a:fld id="{4F6B4210-95D4-4652-AC7A-B67002CA89EE}" type="datetimeFigureOut">
              <a:rPr lang="en-GB"/>
              <a:pPr>
                <a:defRPr/>
              </a:pPr>
              <a:t>19/10/2022</a:t>
            </a:fld>
            <a:endParaRPr lang="en-GB" dirty="0"/>
          </a:p>
        </p:txBody>
      </p:sp>
      <p:sp>
        <p:nvSpPr>
          <p:cNvPr id="5" name="Footer Placeholder 4">
            <a:extLst>
              <a:ext uri="{FF2B5EF4-FFF2-40B4-BE49-F238E27FC236}">
                <a16:creationId xmlns:a16="http://schemas.microsoft.com/office/drawing/2014/main" id="{312F6512-80AC-49BC-A8D6-F29EF00BE4AF}"/>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18577FF8-F8E6-40A2-A43E-D15FDD3C8FC2}"/>
              </a:ext>
            </a:extLst>
          </p:cNvPr>
          <p:cNvSpPr>
            <a:spLocks noGrp="1"/>
          </p:cNvSpPr>
          <p:nvPr>
            <p:ph type="sldNum" sz="quarter" idx="12"/>
          </p:nvPr>
        </p:nvSpPr>
        <p:spPr/>
        <p:txBody>
          <a:bodyPr/>
          <a:lstStyle>
            <a:lvl1pPr>
              <a:defRPr/>
            </a:lvl1pPr>
          </a:lstStyle>
          <a:p>
            <a:pPr>
              <a:defRPr/>
            </a:pPr>
            <a:fld id="{4E229CD2-D94E-40C0-B6FA-5D1B2812024C}" type="slidenum">
              <a:rPr lang="en-GB"/>
              <a:pPr>
                <a:defRPr/>
              </a:pPr>
              <a:t>‹#›</a:t>
            </a:fld>
            <a:endParaRPr lang="en-GB" dirty="0"/>
          </a:p>
        </p:txBody>
      </p:sp>
    </p:spTree>
    <p:extLst>
      <p:ext uri="{BB962C8B-B14F-4D97-AF65-F5344CB8AC3E}">
        <p14:creationId xmlns:p14="http://schemas.microsoft.com/office/powerpoint/2010/main" val="4214342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C5797F-B1CE-4963-80BA-D090836C38FE}"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2241817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5797F-B1CE-4963-80BA-D090836C38FE}"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252856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5797F-B1CE-4963-80BA-D090836C38FE}"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85897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C5797F-B1CE-4963-80BA-D090836C38FE}" type="datetimeFigureOut">
              <a:rPr lang="en-GB" smtClean="0"/>
              <a:t>19/10/2022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2276025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C5797F-B1CE-4963-80BA-D090836C38FE}" type="datetimeFigureOut">
              <a:rPr lang="en-GB" smtClean="0"/>
              <a:t>19/10/2022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1216072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C5797F-B1CE-4963-80BA-D090836C38FE}" type="datetimeFigureOut">
              <a:rPr lang="en-GB" smtClean="0"/>
              <a:t>19/10/2022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86801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2954B-871F-4F39-A3C0-0C3CC15301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33409A-A3CF-4CAA-B73F-78332A15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B6296B-74E2-4AC8-B228-050CC7BDDE5D}"/>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5" name="Footer Placeholder 4">
            <a:extLst>
              <a:ext uri="{FF2B5EF4-FFF2-40B4-BE49-F238E27FC236}">
                <a16:creationId xmlns:a16="http://schemas.microsoft.com/office/drawing/2014/main" id="{ADC0AC07-7CEE-4E75-AB07-01B9363A20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4412A8-FF27-4DE0-BB51-062A23A06E44}"/>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1191251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5797F-B1CE-4963-80BA-D090836C38FE}" type="datetimeFigureOut">
              <a:rPr lang="en-GB" smtClean="0"/>
              <a:t>19/10/2022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2231222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C5797F-B1CE-4963-80BA-D090836C38FE}" type="datetimeFigureOut">
              <a:rPr lang="en-GB" smtClean="0"/>
              <a:t>19/10/2022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2767345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C5797F-B1CE-4963-80BA-D090836C38FE}" type="datetimeFigureOut">
              <a:rPr lang="en-GB" smtClean="0"/>
              <a:t>19/10/2022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3674837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5797F-B1CE-4963-80BA-D090836C38FE}"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3105306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C5797F-B1CE-4963-80BA-D090836C38FE}"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61D2-E6B9-47D7-8485-BF7624FEE4B1}" type="slidenum">
              <a:rPr lang="en-GB" smtClean="0"/>
              <a:t>‹#›</a:t>
            </a:fld>
            <a:endParaRPr lang="en-GB"/>
          </a:p>
        </p:txBody>
      </p:sp>
    </p:spTree>
    <p:extLst>
      <p:ext uri="{BB962C8B-B14F-4D97-AF65-F5344CB8AC3E}">
        <p14:creationId xmlns:p14="http://schemas.microsoft.com/office/powerpoint/2010/main" val="123977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7"/>
          <p:cNvSpPr>
            <a:spLocks noChangeArrowheads="1"/>
          </p:cNvSpPr>
          <p:nvPr/>
        </p:nvSpPr>
        <p:spPr bwMode="auto">
          <a:xfrm>
            <a:off x="914400" y="2438400"/>
            <a:ext cx="10363200" cy="3657600"/>
          </a:xfrm>
          <a:prstGeom prst="rect">
            <a:avLst/>
          </a:prstGeom>
          <a:noFill/>
          <a:ln w="9525">
            <a:noFill/>
            <a:miter lim="800000"/>
            <a:headEnd/>
            <a:tailEnd/>
          </a:ln>
          <a:effectLst/>
        </p:spPr>
        <p:txBody>
          <a:bodyPr/>
          <a:lstStyle/>
          <a:p>
            <a:pPr algn="ctr">
              <a:spcBef>
                <a:spcPct val="20000"/>
              </a:spcBef>
              <a:defRPr/>
            </a:pPr>
            <a:r>
              <a:rPr lang="en-US" sz="2400" b="1" dirty="0">
                <a:solidFill>
                  <a:schemeClr val="folHlink"/>
                </a:solidFill>
                <a:latin typeface="Lucida Grande" pitchFamily="-96" charset="0"/>
              </a:rPr>
              <a:t>Click to edit Master text styles</a:t>
            </a:r>
          </a:p>
          <a:p>
            <a:pPr algn="ctr">
              <a:spcBef>
                <a:spcPct val="20000"/>
              </a:spcBef>
              <a:defRPr/>
            </a:pPr>
            <a:r>
              <a:rPr lang="en-US" sz="2400" b="1" dirty="0">
                <a:solidFill>
                  <a:schemeClr val="folHlink"/>
                </a:solidFill>
                <a:latin typeface="Lucida Grande" pitchFamily="-96" charset="0"/>
              </a:rPr>
              <a:t>Second level</a:t>
            </a:r>
          </a:p>
          <a:p>
            <a:pPr algn="ctr">
              <a:spcBef>
                <a:spcPct val="20000"/>
              </a:spcBef>
              <a:defRPr/>
            </a:pPr>
            <a:r>
              <a:rPr lang="en-US" sz="2400" b="1" dirty="0">
                <a:solidFill>
                  <a:schemeClr val="folHlink"/>
                </a:solidFill>
                <a:latin typeface="Lucida Grande" pitchFamily="-96" charset="0"/>
              </a:rPr>
              <a:t>Third level</a:t>
            </a:r>
          </a:p>
          <a:p>
            <a:pPr algn="ctr">
              <a:spcBef>
                <a:spcPct val="20000"/>
              </a:spcBef>
              <a:defRPr/>
            </a:pPr>
            <a:r>
              <a:rPr lang="en-US" sz="2400" b="1" dirty="0">
                <a:solidFill>
                  <a:schemeClr val="folHlink"/>
                </a:solidFill>
                <a:latin typeface="Lucida Grande" pitchFamily="-96" charset="0"/>
              </a:rPr>
              <a:t>Fourth level</a:t>
            </a:r>
          </a:p>
          <a:p>
            <a:pPr algn="ctr">
              <a:spcBef>
                <a:spcPct val="20000"/>
              </a:spcBef>
              <a:defRPr/>
            </a:pPr>
            <a:r>
              <a:rPr lang="en-US" sz="2400" b="1" dirty="0">
                <a:solidFill>
                  <a:schemeClr val="folHlink"/>
                </a:solidFill>
                <a:latin typeface="Lucida Grande" pitchFamily="-96" charset="0"/>
              </a:rPr>
              <a:t>Fifth level</a:t>
            </a:r>
          </a:p>
        </p:txBody>
      </p:sp>
      <p:sp>
        <p:nvSpPr>
          <p:cNvPr id="3" name="Rectangle 4"/>
          <p:cNvSpPr>
            <a:spLocks noGrp="1" noChangeArrowheads="1"/>
          </p:cNvSpPr>
          <p:nvPr>
            <p:ph type="dt" sz="half" idx="10"/>
          </p:nvPr>
        </p:nvSpPr>
        <p:spPr bwMode="auto">
          <a:xfrm>
            <a:off x="9144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Osaka" pitchFamily="-54" charset="-128"/>
                <a:cs typeface="+mn-cs"/>
              </a:defRPr>
            </a:lvl1pPr>
          </a:lstStyle>
          <a:p>
            <a:pPr>
              <a:defRPr/>
            </a:pPr>
            <a:endParaRPr lang="en-US" dirty="0"/>
          </a:p>
        </p:txBody>
      </p:sp>
      <p:sp>
        <p:nvSpPr>
          <p:cNvPr id="4" name="Rectangle 5"/>
          <p:cNvSpPr>
            <a:spLocks noGrp="1" noChangeArrowheads="1"/>
          </p:cNvSpPr>
          <p:nvPr>
            <p:ph type="ftr" sz="quarter" idx="11"/>
          </p:nvPr>
        </p:nvSpPr>
        <p:spPr bwMode="auto">
          <a:xfrm>
            <a:off x="4165600" y="6248400"/>
            <a:ext cx="38608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latin typeface="Arial" charset="0"/>
                <a:ea typeface="Osaka" pitchFamily="-54" charset="-128"/>
                <a:cs typeface="+mn-cs"/>
              </a:defRPr>
            </a:lvl1pPr>
          </a:lstStyle>
          <a:p>
            <a:pPr>
              <a:defRPr/>
            </a:pPr>
            <a:endParaRPr lang="en-US" dirty="0"/>
          </a:p>
        </p:txBody>
      </p:sp>
      <p:sp>
        <p:nvSpPr>
          <p:cNvPr id="5" name="Rectangle 6"/>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latin typeface="Arial" charset="0"/>
                <a:ea typeface="Osaka" pitchFamily="-54" charset="-128"/>
                <a:cs typeface="+mn-cs"/>
              </a:defRPr>
            </a:lvl1pPr>
          </a:lstStyle>
          <a:p>
            <a:pPr>
              <a:defRPr/>
            </a:pPr>
            <a:fld id="{5F0C2D39-5AF2-4DE4-9940-506F3B318967}" type="slidenum">
              <a:rPr lang="en-US"/>
              <a:pPr>
                <a:defRPr/>
              </a:pPr>
              <a:t>‹#›</a:t>
            </a:fld>
            <a:endParaRPr lang="en-US" dirty="0"/>
          </a:p>
        </p:txBody>
      </p:sp>
    </p:spTree>
    <p:extLst>
      <p:ext uri="{BB962C8B-B14F-4D97-AF65-F5344CB8AC3E}">
        <p14:creationId xmlns:p14="http://schemas.microsoft.com/office/powerpoint/2010/main" val="1345574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lIns="0" tIns="0" rIns="0" bIns="0"/>
          <a:lstStyle>
            <a:lvl1pPr>
              <a:defRPr sz="4800">
                <a:solidFill>
                  <a:srgbClr val="33CCCC"/>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0934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7195" indent="0">
              <a:buNone/>
              <a:defRPr sz="1800"/>
            </a:lvl2pPr>
            <a:lvl3pPr marL="914388" indent="0">
              <a:buNone/>
              <a:defRPr sz="1600"/>
            </a:lvl3pPr>
            <a:lvl4pPr marL="1371583" indent="0">
              <a:buNone/>
              <a:defRPr sz="1400"/>
            </a:lvl4pPr>
            <a:lvl5pPr marL="1828777" indent="0">
              <a:buNone/>
              <a:defRPr sz="1400"/>
            </a:lvl5pPr>
            <a:lvl6pPr marL="2285971" indent="0">
              <a:buNone/>
              <a:defRPr sz="1400"/>
            </a:lvl6pPr>
            <a:lvl7pPr marL="2743165" indent="0">
              <a:buNone/>
              <a:defRPr sz="1400"/>
            </a:lvl7pPr>
            <a:lvl8pPr marL="3200360" indent="0">
              <a:buNone/>
              <a:defRPr sz="1400"/>
            </a:lvl8pPr>
            <a:lvl9pPr marL="3657555" indent="0">
              <a:buNone/>
              <a:defRPr sz="1400"/>
            </a:lvl9pPr>
          </a:lstStyle>
          <a:p>
            <a:pPr lvl="0"/>
            <a:r>
              <a:rPr lang="en-US"/>
              <a:t>Click to edit Master text styles</a:t>
            </a:r>
          </a:p>
        </p:txBody>
      </p:sp>
    </p:spTree>
    <p:extLst>
      <p:ext uri="{BB962C8B-B14F-4D97-AF65-F5344CB8AC3E}">
        <p14:creationId xmlns:p14="http://schemas.microsoft.com/office/powerpoint/2010/main" val="2006786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0112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3" y="1535115"/>
            <a:ext cx="5386917" cy="639763"/>
          </a:xfrm>
        </p:spPr>
        <p:txBody>
          <a:bodyPr anchor="b"/>
          <a:lstStyle>
            <a:lvl1pPr marL="0" indent="0">
              <a:buNone/>
              <a:defRPr sz="2400" b="1"/>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1" indent="0">
              <a:buNone/>
              <a:defRPr sz="1600" b="1"/>
            </a:lvl6pPr>
            <a:lvl7pPr marL="2743165"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2" y="1535115"/>
            <a:ext cx="5389033" cy="639763"/>
          </a:xfrm>
        </p:spPr>
        <p:txBody>
          <a:bodyPr anchor="b"/>
          <a:lstStyle>
            <a:lvl1pPr marL="0" indent="0">
              <a:buNone/>
              <a:defRPr sz="2400" b="1"/>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1" indent="0">
              <a:buNone/>
              <a:defRPr sz="1600" b="1"/>
            </a:lvl6pPr>
            <a:lvl7pPr marL="2743165"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777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FD16-829B-4CFB-8F41-698565424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08F27C-EC13-41A0-A8BB-7611E8F56C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6CE8A75-3525-481E-96C8-1AAA41715C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70584F-F6BF-4F55-8DD0-9B7899455B55}"/>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6" name="Footer Placeholder 5">
            <a:extLst>
              <a:ext uri="{FF2B5EF4-FFF2-40B4-BE49-F238E27FC236}">
                <a16:creationId xmlns:a16="http://schemas.microsoft.com/office/drawing/2014/main" id="{383FAA0D-1B92-4729-AA1B-E5323C022E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CBCF1C-5357-4857-99B8-0869985B6E8E}"/>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2638043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73345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25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0" y="273051"/>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71"/>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30" y="1435106"/>
            <a:ext cx="4011084" cy="4691063"/>
          </a:xfrm>
        </p:spPr>
        <p:txBody>
          <a:bodyPr/>
          <a:lstStyle>
            <a:lvl1pPr marL="0" indent="0">
              <a:buNone/>
              <a:defRPr sz="1400"/>
            </a:lvl1pPr>
            <a:lvl2pPr marL="457195" indent="0">
              <a:buNone/>
              <a:defRPr sz="1200"/>
            </a:lvl2pPr>
            <a:lvl3pPr marL="914388" indent="0">
              <a:buNone/>
              <a:defRPr sz="1000"/>
            </a:lvl3pPr>
            <a:lvl4pPr marL="1371583" indent="0">
              <a:buNone/>
              <a:defRPr sz="900"/>
            </a:lvl4pPr>
            <a:lvl5pPr marL="1828777" indent="0">
              <a:buNone/>
              <a:defRPr sz="900"/>
            </a:lvl5pPr>
            <a:lvl6pPr marL="2285971" indent="0">
              <a:buNone/>
              <a:defRPr sz="900"/>
            </a:lvl6pPr>
            <a:lvl7pPr marL="2743165" indent="0">
              <a:buNone/>
              <a:defRPr sz="900"/>
            </a:lvl7pPr>
            <a:lvl8pPr marL="3200360" indent="0">
              <a:buNone/>
              <a:defRPr sz="900"/>
            </a:lvl8pPr>
            <a:lvl9pPr marL="3657555" indent="0">
              <a:buNone/>
              <a:defRPr sz="900"/>
            </a:lvl9pPr>
          </a:lstStyle>
          <a:p>
            <a:pPr lvl="0"/>
            <a:r>
              <a:rPr lang="en-US"/>
              <a:t>Click to edit Master text styles</a:t>
            </a:r>
          </a:p>
        </p:txBody>
      </p:sp>
    </p:spTree>
    <p:extLst>
      <p:ext uri="{BB962C8B-B14F-4D97-AF65-F5344CB8AC3E}">
        <p14:creationId xmlns:p14="http://schemas.microsoft.com/office/powerpoint/2010/main" val="2309491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88" indent="0">
              <a:buNone/>
              <a:defRPr sz="2400"/>
            </a:lvl3pPr>
            <a:lvl4pPr marL="1371583" indent="0">
              <a:buNone/>
              <a:defRPr sz="2000"/>
            </a:lvl4pPr>
            <a:lvl5pPr marL="1828777" indent="0">
              <a:buNone/>
              <a:defRPr sz="2000"/>
            </a:lvl5pPr>
            <a:lvl6pPr marL="2285971" indent="0">
              <a:buNone/>
              <a:defRPr sz="2000"/>
            </a:lvl6pPr>
            <a:lvl7pPr marL="2743165" indent="0">
              <a:buNone/>
              <a:defRPr sz="2000"/>
            </a:lvl7pPr>
            <a:lvl8pPr marL="3200360" indent="0">
              <a:buNone/>
              <a:defRPr sz="2000"/>
            </a:lvl8pPr>
            <a:lvl9pPr marL="3657555" indent="0">
              <a:buNone/>
              <a:defRPr sz="2000"/>
            </a:lvl9pPr>
          </a:lstStyle>
          <a:p>
            <a:pPr lvl="0"/>
            <a:endParaRPr lang="en-GB" noProof="0" dirty="0"/>
          </a:p>
        </p:txBody>
      </p:sp>
      <p:sp>
        <p:nvSpPr>
          <p:cNvPr id="4" name="Text Placeholder 3"/>
          <p:cNvSpPr>
            <a:spLocks noGrp="1"/>
          </p:cNvSpPr>
          <p:nvPr>
            <p:ph type="body" sz="half" idx="2"/>
          </p:nvPr>
        </p:nvSpPr>
        <p:spPr>
          <a:xfrm>
            <a:off x="2389717" y="5367357"/>
            <a:ext cx="7315200" cy="804863"/>
          </a:xfrm>
        </p:spPr>
        <p:txBody>
          <a:bodyPr/>
          <a:lstStyle>
            <a:lvl1pPr marL="0" indent="0">
              <a:buNone/>
              <a:defRPr sz="1400"/>
            </a:lvl1pPr>
            <a:lvl2pPr marL="457195" indent="0">
              <a:buNone/>
              <a:defRPr sz="1200"/>
            </a:lvl2pPr>
            <a:lvl3pPr marL="914388" indent="0">
              <a:buNone/>
              <a:defRPr sz="1000"/>
            </a:lvl3pPr>
            <a:lvl4pPr marL="1371583" indent="0">
              <a:buNone/>
              <a:defRPr sz="900"/>
            </a:lvl4pPr>
            <a:lvl5pPr marL="1828777" indent="0">
              <a:buNone/>
              <a:defRPr sz="900"/>
            </a:lvl5pPr>
            <a:lvl6pPr marL="2285971" indent="0">
              <a:buNone/>
              <a:defRPr sz="900"/>
            </a:lvl6pPr>
            <a:lvl7pPr marL="2743165" indent="0">
              <a:buNone/>
              <a:defRPr sz="900"/>
            </a:lvl7pPr>
            <a:lvl8pPr marL="3200360" indent="0">
              <a:buNone/>
              <a:defRPr sz="900"/>
            </a:lvl8pPr>
            <a:lvl9pPr marL="3657555" indent="0">
              <a:buNone/>
              <a:defRPr sz="900"/>
            </a:lvl9pPr>
          </a:lstStyle>
          <a:p>
            <a:pPr lvl="0"/>
            <a:r>
              <a:rPr lang="en-US"/>
              <a:t>Click to edit Master text styles</a:t>
            </a:r>
          </a:p>
        </p:txBody>
      </p:sp>
    </p:spTree>
    <p:extLst>
      <p:ext uri="{BB962C8B-B14F-4D97-AF65-F5344CB8AC3E}">
        <p14:creationId xmlns:p14="http://schemas.microsoft.com/office/powerpoint/2010/main" val="2868944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0713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3" y="1219201"/>
            <a:ext cx="2590800" cy="4648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3" y="1219201"/>
            <a:ext cx="75692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3065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Opening Slide - Divid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77500"/>
          <a:stretch/>
        </p:blipFill>
        <p:spPr>
          <a:xfrm>
            <a:off x="0" y="5314950"/>
            <a:ext cx="12192000" cy="154305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8147" y="192833"/>
            <a:ext cx="3684844" cy="1296144"/>
          </a:xfrm>
          <a:prstGeom prst="rect">
            <a:avLst/>
          </a:prstGeom>
        </p:spPr>
      </p:pic>
    </p:spTree>
    <p:extLst>
      <p:ext uri="{BB962C8B-B14F-4D97-AF65-F5344CB8AC3E}">
        <p14:creationId xmlns:p14="http://schemas.microsoft.com/office/powerpoint/2010/main" val="293685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DFA9-CF66-4497-AEEC-2C3C9BB55A7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9CE29C-B9F3-4B27-A218-24FA64D56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7806F1-E860-4F75-93D1-978A44CD92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9A21C3-6CF9-4167-83FF-164D8C8573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C3B91-8B74-4E61-9851-494AC36A85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40FCD4-CA16-4EA8-B602-B3AA50FF8595}"/>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8" name="Footer Placeholder 7">
            <a:extLst>
              <a:ext uri="{FF2B5EF4-FFF2-40B4-BE49-F238E27FC236}">
                <a16:creationId xmlns:a16="http://schemas.microsoft.com/office/drawing/2014/main" id="{BAB702BE-E3E1-4280-937C-EE95719070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DAF0D1-BE53-4465-8E01-1006E2923EF3}"/>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273121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572B-3517-4081-B131-B6542F888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E941812-825D-4293-90A3-B52A6FD10791}"/>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4" name="Footer Placeholder 3">
            <a:extLst>
              <a:ext uri="{FF2B5EF4-FFF2-40B4-BE49-F238E27FC236}">
                <a16:creationId xmlns:a16="http://schemas.microsoft.com/office/drawing/2014/main" id="{7768459C-E609-4BA9-A20B-98C9F6879F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EB210C-1CEF-45BF-B8CA-C72427E1F09E}"/>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288550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39706F-2382-4C99-B511-3F162AA155BA}"/>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3" name="Footer Placeholder 2">
            <a:extLst>
              <a:ext uri="{FF2B5EF4-FFF2-40B4-BE49-F238E27FC236}">
                <a16:creationId xmlns:a16="http://schemas.microsoft.com/office/drawing/2014/main" id="{9458567F-53D8-49DA-9192-DA4AD30F037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F5BEE0-65F3-45FC-B67C-1029941C0510}"/>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375062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32CE5-F807-4DC5-ABA2-66C903D31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178675-C50C-494D-B206-0E344CF8F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2459C5-A57A-4CC5-82BA-E8B766A0C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2DEC2-9A03-49F3-85A1-19EF27380B15}"/>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6" name="Footer Placeholder 5">
            <a:extLst>
              <a:ext uri="{FF2B5EF4-FFF2-40B4-BE49-F238E27FC236}">
                <a16:creationId xmlns:a16="http://schemas.microsoft.com/office/drawing/2014/main" id="{D50F297D-B8ED-4A5E-AE3F-27F389C38F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45ABDE-D895-453B-9FAD-3C6BCAA030B9}"/>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2277596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BAB6-29B9-4DCA-BE6C-F105517560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C225A46-D21D-4AC9-B2E6-144624E9E6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A73BAC-A970-440A-B896-D4CC2986C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DF35A-A1D6-4AE8-9120-1BD9CD54DE9D}"/>
              </a:ext>
            </a:extLst>
          </p:cNvPr>
          <p:cNvSpPr>
            <a:spLocks noGrp="1"/>
          </p:cNvSpPr>
          <p:nvPr>
            <p:ph type="dt" sz="half" idx="10"/>
          </p:nvPr>
        </p:nvSpPr>
        <p:spPr/>
        <p:txBody>
          <a:bodyPr/>
          <a:lstStyle/>
          <a:p>
            <a:fld id="{AEDE1D12-28B3-4241-BDBC-F7D2B89E31C7}" type="datetimeFigureOut">
              <a:rPr lang="en-GB" smtClean="0"/>
              <a:t>19/10/2022</a:t>
            </a:fld>
            <a:endParaRPr lang="en-GB"/>
          </a:p>
        </p:txBody>
      </p:sp>
      <p:sp>
        <p:nvSpPr>
          <p:cNvPr id="6" name="Footer Placeholder 5">
            <a:extLst>
              <a:ext uri="{FF2B5EF4-FFF2-40B4-BE49-F238E27FC236}">
                <a16:creationId xmlns:a16="http://schemas.microsoft.com/office/drawing/2014/main" id="{CCC19C55-4561-47F8-A825-05F1C95A8F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9A5F4C-3AAC-45C5-9E3E-71CB5D05454D}"/>
              </a:ext>
            </a:extLst>
          </p:cNvPr>
          <p:cNvSpPr>
            <a:spLocks noGrp="1"/>
          </p:cNvSpPr>
          <p:nvPr>
            <p:ph type="sldNum" sz="quarter" idx="12"/>
          </p:nvPr>
        </p:nvSpPr>
        <p:spPr/>
        <p:txBody>
          <a:bodyPr/>
          <a:lstStyle/>
          <a:p>
            <a:fld id="{89D12837-66B4-4E58-8587-EAFB44EE1AC5}" type="slidenum">
              <a:rPr lang="en-GB" smtClean="0"/>
              <a:t>‹#›</a:t>
            </a:fld>
            <a:endParaRPr lang="en-GB"/>
          </a:p>
        </p:txBody>
      </p:sp>
    </p:spTree>
    <p:extLst>
      <p:ext uri="{BB962C8B-B14F-4D97-AF65-F5344CB8AC3E}">
        <p14:creationId xmlns:p14="http://schemas.microsoft.com/office/powerpoint/2010/main" val="209007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87D81-C130-48F9-BF1D-A6299349EA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654A68-8EFA-4DDD-8AFC-FD8B766CD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06FFE3-69DB-422E-821B-45E409E3AF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E1D12-28B3-4241-BDBC-F7D2B89E31C7}" type="datetimeFigureOut">
              <a:rPr lang="en-GB" smtClean="0"/>
              <a:t>19/10/2022</a:t>
            </a:fld>
            <a:endParaRPr lang="en-GB"/>
          </a:p>
        </p:txBody>
      </p:sp>
      <p:sp>
        <p:nvSpPr>
          <p:cNvPr id="5" name="Footer Placeholder 4">
            <a:extLst>
              <a:ext uri="{FF2B5EF4-FFF2-40B4-BE49-F238E27FC236}">
                <a16:creationId xmlns:a16="http://schemas.microsoft.com/office/drawing/2014/main" id="{19E7EF8D-E6E9-4881-B80D-7654AB7D6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2E095FF-9E5A-41F7-97C8-BC7688B26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12837-66B4-4E58-8587-EAFB44EE1AC5}" type="slidenum">
              <a:rPr lang="en-GB" smtClean="0"/>
              <a:t>‹#›</a:t>
            </a:fld>
            <a:endParaRPr lang="en-GB"/>
          </a:p>
        </p:txBody>
      </p:sp>
    </p:spTree>
    <p:extLst>
      <p:ext uri="{BB962C8B-B14F-4D97-AF65-F5344CB8AC3E}">
        <p14:creationId xmlns:p14="http://schemas.microsoft.com/office/powerpoint/2010/main" val="338240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A20DD06-E59A-41B9-8E32-EC1EF56A3E38}"/>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AE0874C-D2CD-48B3-B355-5564F67F0F4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89B7D3-A580-4B06-B744-00FD87276E4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2BA6D542-CCDD-4876-8D61-9D39DE265F1D}" type="datetimeFigureOut">
              <a:rPr lang="en-GB"/>
              <a:pPr>
                <a:defRPr/>
              </a:pPr>
              <a:t>19/10/2022</a:t>
            </a:fld>
            <a:endParaRPr lang="en-GB" dirty="0"/>
          </a:p>
        </p:txBody>
      </p:sp>
      <p:sp>
        <p:nvSpPr>
          <p:cNvPr id="5" name="Footer Placeholder 4">
            <a:extLst>
              <a:ext uri="{FF2B5EF4-FFF2-40B4-BE49-F238E27FC236}">
                <a16:creationId xmlns:a16="http://schemas.microsoft.com/office/drawing/2014/main" id="{FD09CEF9-E2F5-488C-B708-E7D079C8798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dirty="0"/>
          </a:p>
        </p:txBody>
      </p:sp>
      <p:sp>
        <p:nvSpPr>
          <p:cNvPr id="6" name="Slide Number Placeholder 5">
            <a:extLst>
              <a:ext uri="{FF2B5EF4-FFF2-40B4-BE49-F238E27FC236}">
                <a16:creationId xmlns:a16="http://schemas.microsoft.com/office/drawing/2014/main" id="{779E6EAA-AD1D-42E5-BB06-9654A915B4C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1D8FFEC3-FEE9-4DD5-A1F6-0C9229D60059}" type="slidenum">
              <a:rPr lang="en-GB"/>
              <a:pPr>
                <a:defRPr/>
              </a:pPr>
              <a:t>‹#›</a:t>
            </a:fld>
            <a:endParaRPr lang="en-GB" dirty="0"/>
          </a:p>
        </p:txBody>
      </p:sp>
    </p:spTree>
    <p:extLst>
      <p:ext uri="{BB962C8B-B14F-4D97-AF65-F5344CB8AC3E}">
        <p14:creationId xmlns:p14="http://schemas.microsoft.com/office/powerpoint/2010/main" val="351395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C5797F-B1CE-4963-80BA-D090836C38FE}" type="datetimeFigureOut">
              <a:rPr lang="en-GB" smtClean="0"/>
              <a:t>19/10/2022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AA61D2-E6B9-47D7-8485-BF7624FEE4B1}" type="slidenum">
              <a:rPr lang="en-GB" smtClean="0"/>
              <a:t>‹#›</a:t>
            </a:fld>
            <a:endParaRPr lang="en-GB"/>
          </a:p>
        </p:txBody>
      </p:sp>
    </p:spTree>
    <p:extLst>
      <p:ext uri="{BB962C8B-B14F-4D97-AF65-F5344CB8AC3E}">
        <p14:creationId xmlns:p14="http://schemas.microsoft.com/office/powerpoint/2010/main" val="2806046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914400" y="260649"/>
            <a:ext cx="10363200" cy="792088"/>
          </a:xfrm>
          <a:prstGeom prst="rect">
            <a:avLst/>
          </a:prstGeom>
          <a:solidFill>
            <a:srgbClr val="33CCCC"/>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9"/>
          <p:cNvSpPr>
            <a:spLocks noGrp="1" noChangeArrowheads="1"/>
          </p:cNvSpPr>
          <p:nvPr>
            <p:ph type="body" idx="1"/>
          </p:nvPr>
        </p:nvSpPr>
        <p:spPr bwMode="auto">
          <a:xfrm>
            <a:off x="914400" y="1981200"/>
            <a:ext cx="103632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4323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0" fontAlgn="base" hangingPunct="0">
        <a:lnSpc>
          <a:spcPct val="110000"/>
        </a:lnSpc>
        <a:spcBef>
          <a:spcPct val="0"/>
        </a:spcBef>
        <a:spcAft>
          <a:spcPct val="0"/>
        </a:spcAft>
        <a:defRPr sz="3600" b="1">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110000"/>
        </a:lnSpc>
        <a:spcBef>
          <a:spcPct val="0"/>
        </a:spcBef>
        <a:spcAft>
          <a:spcPct val="0"/>
        </a:spcAft>
        <a:defRPr sz="2500">
          <a:solidFill>
            <a:schemeClr val="bg1"/>
          </a:solidFill>
          <a:latin typeface="Lucida Grande" pitchFamily="-96" charset="0"/>
          <a:ea typeface="Osaka" pitchFamily="-54" charset="-128"/>
          <a:cs typeface="Osaka"/>
        </a:defRPr>
      </a:lvl2pPr>
      <a:lvl3pPr algn="l" rtl="0" eaLnBrk="0" fontAlgn="base" hangingPunct="0">
        <a:lnSpc>
          <a:spcPct val="110000"/>
        </a:lnSpc>
        <a:spcBef>
          <a:spcPct val="0"/>
        </a:spcBef>
        <a:spcAft>
          <a:spcPct val="0"/>
        </a:spcAft>
        <a:defRPr sz="2500">
          <a:solidFill>
            <a:schemeClr val="bg1"/>
          </a:solidFill>
          <a:latin typeface="Lucida Grande" pitchFamily="-96" charset="0"/>
          <a:ea typeface="Osaka" pitchFamily="-54" charset="-128"/>
          <a:cs typeface="Osaka"/>
        </a:defRPr>
      </a:lvl3pPr>
      <a:lvl4pPr algn="l" rtl="0" eaLnBrk="0" fontAlgn="base" hangingPunct="0">
        <a:lnSpc>
          <a:spcPct val="110000"/>
        </a:lnSpc>
        <a:spcBef>
          <a:spcPct val="0"/>
        </a:spcBef>
        <a:spcAft>
          <a:spcPct val="0"/>
        </a:spcAft>
        <a:defRPr sz="2500">
          <a:solidFill>
            <a:schemeClr val="bg1"/>
          </a:solidFill>
          <a:latin typeface="Lucida Grande" pitchFamily="-96" charset="0"/>
          <a:ea typeface="Osaka" pitchFamily="-54" charset="-128"/>
          <a:cs typeface="Osaka"/>
        </a:defRPr>
      </a:lvl4pPr>
      <a:lvl5pPr algn="l" rtl="0" eaLnBrk="0" fontAlgn="base" hangingPunct="0">
        <a:lnSpc>
          <a:spcPct val="110000"/>
        </a:lnSpc>
        <a:spcBef>
          <a:spcPct val="0"/>
        </a:spcBef>
        <a:spcAft>
          <a:spcPct val="0"/>
        </a:spcAft>
        <a:defRPr sz="2500">
          <a:solidFill>
            <a:schemeClr val="bg1"/>
          </a:solidFill>
          <a:latin typeface="Lucida Grande" pitchFamily="-96" charset="0"/>
          <a:ea typeface="Osaka" pitchFamily="-54" charset="-128"/>
          <a:cs typeface="Osaka"/>
        </a:defRPr>
      </a:lvl5pPr>
      <a:lvl6pPr marL="457195" algn="l" rtl="0" fontAlgn="base">
        <a:lnSpc>
          <a:spcPct val="110000"/>
        </a:lnSpc>
        <a:spcBef>
          <a:spcPct val="0"/>
        </a:spcBef>
        <a:spcAft>
          <a:spcPct val="0"/>
        </a:spcAft>
        <a:defRPr sz="2500">
          <a:solidFill>
            <a:schemeClr val="bg1"/>
          </a:solidFill>
          <a:latin typeface="Lucida Grande" pitchFamily="-96" charset="0"/>
          <a:ea typeface="Osaka" pitchFamily="-54" charset="-128"/>
        </a:defRPr>
      </a:lvl6pPr>
      <a:lvl7pPr marL="914388" algn="l" rtl="0" fontAlgn="base">
        <a:lnSpc>
          <a:spcPct val="110000"/>
        </a:lnSpc>
        <a:spcBef>
          <a:spcPct val="0"/>
        </a:spcBef>
        <a:spcAft>
          <a:spcPct val="0"/>
        </a:spcAft>
        <a:defRPr sz="2500">
          <a:solidFill>
            <a:schemeClr val="bg1"/>
          </a:solidFill>
          <a:latin typeface="Lucida Grande" pitchFamily="-96" charset="0"/>
          <a:ea typeface="Osaka" pitchFamily="-54" charset="-128"/>
        </a:defRPr>
      </a:lvl7pPr>
      <a:lvl8pPr marL="1371583" algn="l" rtl="0" fontAlgn="base">
        <a:lnSpc>
          <a:spcPct val="110000"/>
        </a:lnSpc>
        <a:spcBef>
          <a:spcPct val="0"/>
        </a:spcBef>
        <a:spcAft>
          <a:spcPct val="0"/>
        </a:spcAft>
        <a:defRPr sz="2500">
          <a:solidFill>
            <a:schemeClr val="bg1"/>
          </a:solidFill>
          <a:latin typeface="Lucida Grande" pitchFamily="-96" charset="0"/>
          <a:ea typeface="Osaka" pitchFamily="-54" charset="-128"/>
        </a:defRPr>
      </a:lvl8pPr>
      <a:lvl9pPr marL="1828777" algn="l" rtl="0" fontAlgn="base">
        <a:lnSpc>
          <a:spcPct val="110000"/>
        </a:lnSpc>
        <a:spcBef>
          <a:spcPct val="0"/>
        </a:spcBef>
        <a:spcAft>
          <a:spcPct val="0"/>
        </a:spcAft>
        <a:defRPr sz="2500">
          <a:solidFill>
            <a:schemeClr val="bg1"/>
          </a:solidFill>
          <a:latin typeface="Lucida Grande" pitchFamily="-96" charset="0"/>
          <a:ea typeface="Osaka" pitchFamily="-54" charset="-128"/>
        </a:defRPr>
      </a:lvl9pPr>
    </p:titleStyle>
    <p:bodyStyle>
      <a:lvl1pPr marL="342896" indent="-342896" algn="l" rtl="0" eaLnBrk="0" fontAlgn="base" hangingPunct="0">
        <a:spcBef>
          <a:spcPct val="20000"/>
        </a:spcBef>
        <a:spcAft>
          <a:spcPct val="0"/>
        </a:spcAft>
        <a:buChar char="•"/>
        <a:defRPr sz="2400" b="1">
          <a:solidFill>
            <a:schemeClr val="folHlink"/>
          </a:solidFill>
          <a:latin typeface="+mn-lt"/>
          <a:ea typeface="+mn-ea"/>
          <a:cs typeface="Osaka"/>
        </a:defRPr>
      </a:lvl1pPr>
      <a:lvl2pPr marL="742942" indent="-285748" algn="l" rtl="0" eaLnBrk="0" fontAlgn="base" hangingPunct="0">
        <a:spcBef>
          <a:spcPct val="20000"/>
        </a:spcBef>
        <a:spcAft>
          <a:spcPct val="0"/>
        </a:spcAft>
        <a:buChar char="–"/>
        <a:defRPr sz="2400">
          <a:solidFill>
            <a:schemeClr val="tx1"/>
          </a:solidFill>
          <a:latin typeface="+mn-lt"/>
          <a:ea typeface="+mn-ea"/>
          <a:cs typeface="Osaka"/>
        </a:defRPr>
      </a:lvl2pPr>
      <a:lvl3pPr marL="1142985" indent="-228597" algn="l" rtl="0" eaLnBrk="0" fontAlgn="base" hangingPunct="0">
        <a:spcBef>
          <a:spcPct val="20000"/>
        </a:spcBef>
        <a:spcAft>
          <a:spcPct val="0"/>
        </a:spcAft>
        <a:buChar char="•"/>
        <a:defRPr sz="2400">
          <a:solidFill>
            <a:schemeClr val="tx1"/>
          </a:solidFill>
          <a:latin typeface="Arial" charset="0"/>
          <a:ea typeface="+mn-ea"/>
          <a:cs typeface="Osaka"/>
        </a:defRPr>
      </a:lvl3pPr>
      <a:lvl4pPr marL="1600180" indent="-228597" algn="l" rtl="0" eaLnBrk="0" fontAlgn="base" hangingPunct="0">
        <a:spcBef>
          <a:spcPct val="20000"/>
        </a:spcBef>
        <a:spcAft>
          <a:spcPct val="0"/>
        </a:spcAft>
        <a:buChar char="–"/>
        <a:defRPr sz="2000">
          <a:solidFill>
            <a:schemeClr val="tx1"/>
          </a:solidFill>
          <a:latin typeface="Arial" charset="0"/>
          <a:ea typeface="+mn-ea"/>
          <a:cs typeface="Osaka"/>
        </a:defRPr>
      </a:lvl4pPr>
      <a:lvl5pPr marL="2057375" indent="-228597" algn="l" rtl="0" eaLnBrk="0" fontAlgn="base" hangingPunct="0">
        <a:spcBef>
          <a:spcPct val="20000"/>
        </a:spcBef>
        <a:spcAft>
          <a:spcPct val="0"/>
        </a:spcAft>
        <a:buChar char="»"/>
        <a:defRPr sz="2000">
          <a:solidFill>
            <a:schemeClr val="tx1"/>
          </a:solidFill>
          <a:latin typeface="Arial" charset="0"/>
          <a:ea typeface="+mn-ea"/>
          <a:cs typeface="Osaka"/>
        </a:defRPr>
      </a:lvl5pPr>
      <a:lvl6pPr marL="2514569" indent="-228597" algn="l" rtl="0" fontAlgn="base">
        <a:spcBef>
          <a:spcPct val="20000"/>
        </a:spcBef>
        <a:spcAft>
          <a:spcPct val="0"/>
        </a:spcAft>
        <a:buChar char="»"/>
        <a:defRPr sz="2000">
          <a:solidFill>
            <a:schemeClr val="tx1"/>
          </a:solidFill>
          <a:latin typeface="Arial" charset="0"/>
          <a:ea typeface="+mn-ea"/>
        </a:defRPr>
      </a:lvl6pPr>
      <a:lvl7pPr marL="2971763" indent="-228597" algn="l" rtl="0" fontAlgn="base">
        <a:spcBef>
          <a:spcPct val="20000"/>
        </a:spcBef>
        <a:spcAft>
          <a:spcPct val="0"/>
        </a:spcAft>
        <a:buChar char="»"/>
        <a:defRPr sz="2000">
          <a:solidFill>
            <a:schemeClr val="tx1"/>
          </a:solidFill>
          <a:latin typeface="Arial" charset="0"/>
          <a:ea typeface="+mn-ea"/>
        </a:defRPr>
      </a:lvl7pPr>
      <a:lvl8pPr marL="3428957" indent="-228597" algn="l" rtl="0" fontAlgn="base">
        <a:spcBef>
          <a:spcPct val="20000"/>
        </a:spcBef>
        <a:spcAft>
          <a:spcPct val="0"/>
        </a:spcAft>
        <a:buChar char="»"/>
        <a:defRPr sz="2000">
          <a:solidFill>
            <a:schemeClr val="tx1"/>
          </a:solidFill>
          <a:latin typeface="Arial" charset="0"/>
          <a:ea typeface="+mn-ea"/>
        </a:defRPr>
      </a:lvl8pPr>
      <a:lvl9pPr marL="3886152" indent="-228597" algn="l" rtl="0" fontAlgn="base">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914388" rtl="0" eaLnBrk="1" latinLnBrk="0" hangingPunct="1">
        <a:defRPr sz="1800" kern="1200">
          <a:solidFill>
            <a:schemeClr val="tx1"/>
          </a:solidFill>
          <a:latin typeface="+mn-lt"/>
          <a:ea typeface="+mn-ea"/>
          <a:cs typeface="+mn-cs"/>
        </a:defRPr>
      </a:lvl1pPr>
      <a:lvl2pPr marL="457195" algn="l" defTabSz="914388" rtl="0" eaLnBrk="1" latinLnBrk="0" hangingPunct="1">
        <a:defRPr sz="1800" kern="1200">
          <a:solidFill>
            <a:schemeClr val="tx1"/>
          </a:solidFill>
          <a:latin typeface="+mn-lt"/>
          <a:ea typeface="+mn-ea"/>
          <a:cs typeface="+mn-cs"/>
        </a:defRPr>
      </a:lvl2pPr>
      <a:lvl3pPr marL="914388" algn="l" defTabSz="914388" rtl="0" eaLnBrk="1" latinLnBrk="0" hangingPunct="1">
        <a:defRPr sz="1800" kern="1200">
          <a:solidFill>
            <a:schemeClr val="tx1"/>
          </a:solidFill>
          <a:latin typeface="+mn-lt"/>
          <a:ea typeface="+mn-ea"/>
          <a:cs typeface="+mn-cs"/>
        </a:defRPr>
      </a:lvl3pPr>
      <a:lvl4pPr marL="1371583" algn="l" defTabSz="914388" rtl="0" eaLnBrk="1" latinLnBrk="0" hangingPunct="1">
        <a:defRPr sz="1800" kern="1200">
          <a:solidFill>
            <a:schemeClr val="tx1"/>
          </a:solidFill>
          <a:latin typeface="+mn-lt"/>
          <a:ea typeface="+mn-ea"/>
          <a:cs typeface="+mn-cs"/>
        </a:defRPr>
      </a:lvl4pPr>
      <a:lvl5pPr marL="1828777" algn="l" defTabSz="914388" rtl="0" eaLnBrk="1" latinLnBrk="0" hangingPunct="1">
        <a:defRPr sz="1800" kern="1200">
          <a:solidFill>
            <a:schemeClr val="tx1"/>
          </a:solidFill>
          <a:latin typeface="+mn-lt"/>
          <a:ea typeface="+mn-ea"/>
          <a:cs typeface="+mn-cs"/>
        </a:defRPr>
      </a:lvl5pPr>
      <a:lvl6pPr marL="2285971" algn="l" defTabSz="914388" rtl="0" eaLnBrk="1" latinLnBrk="0" hangingPunct="1">
        <a:defRPr sz="1800" kern="1200">
          <a:solidFill>
            <a:schemeClr val="tx1"/>
          </a:solidFill>
          <a:latin typeface="+mn-lt"/>
          <a:ea typeface="+mn-ea"/>
          <a:cs typeface="+mn-cs"/>
        </a:defRPr>
      </a:lvl6pPr>
      <a:lvl7pPr marL="2743165" algn="l" defTabSz="914388" rtl="0" eaLnBrk="1" latinLnBrk="0" hangingPunct="1">
        <a:defRPr sz="1800" kern="1200">
          <a:solidFill>
            <a:schemeClr val="tx1"/>
          </a:solidFill>
          <a:latin typeface="+mn-lt"/>
          <a:ea typeface="+mn-ea"/>
          <a:cs typeface="+mn-cs"/>
        </a:defRPr>
      </a:lvl7pPr>
      <a:lvl8pPr marL="3200360" algn="l" defTabSz="914388" rtl="0" eaLnBrk="1" latinLnBrk="0" hangingPunct="1">
        <a:defRPr sz="1800" kern="1200">
          <a:solidFill>
            <a:schemeClr val="tx1"/>
          </a:solidFill>
          <a:latin typeface="+mn-lt"/>
          <a:ea typeface="+mn-ea"/>
          <a:cs typeface="+mn-cs"/>
        </a:defRPr>
      </a:lvl8pPr>
      <a:lvl9pPr marL="3657555" algn="l" defTabSz="9143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31270A-579C-4CB8-9EDA-836181101CFD}"/>
              </a:ext>
            </a:extLst>
          </p:cNvPr>
          <p:cNvSpPr/>
          <p:nvPr/>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GB" sz="1350" dirty="0">
              <a:solidFill>
                <a:srgbClr val="0096FF"/>
              </a:solidFill>
              <a:latin typeface="Calibri" panose="020F0502020204030204"/>
            </a:endParaRPr>
          </a:p>
        </p:txBody>
      </p:sp>
      <p:sp>
        <p:nvSpPr>
          <p:cNvPr id="12296" name="Slide Number Placeholder 3">
            <a:extLst>
              <a:ext uri="{FF2B5EF4-FFF2-40B4-BE49-F238E27FC236}">
                <a16:creationId xmlns:a16="http://schemas.microsoft.com/office/drawing/2014/main" id="{27884688-0D20-4E3E-9C89-55D702EA18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81A5DD3-67C8-4093-8823-7B76EA2D4204}" type="slidenum">
              <a:rPr lang="en-GB" altLang="en-US">
                <a:solidFill>
                  <a:srgbClr val="898989"/>
                </a:solidFill>
              </a:rPr>
              <a:pPr fontAlgn="base">
                <a:spcBef>
                  <a:spcPct val="0"/>
                </a:spcBef>
                <a:spcAft>
                  <a:spcPct val="0"/>
                </a:spcAft>
              </a:pPr>
              <a:t>1</a:t>
            </a:fld>
            <a:endParaRPr lang="en-GB" altLang="en-US" dirty="0">
              <a:solidFill>
                <a:srgbClr val="898989"/>
              </a:solidFill>
            </a:endParaRPr>
          </a:p>
        </p:txBody>
      </p:sp>
      <p:pic>
        <p:nvPicPr>
          <p:cNvPr id="12297" name="Picture 5" descr="Text&#10;&#10;Description automatically generated with medium confidence">
            <a:extLst>
              <a:ext uri="{FF2B5EF4-FFF2-40B4-BE49-F238E27FC236}">
                <a16:creationId xmlns:a16="http://schemas.microsoft.com/office/drawing/2014/main" id="{CBAC1945-9076-45EA-880E-4A89BC004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56" y="390525"/>
            <a:ext cx="26114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373BB0D-C972-4A44-B2D5-25C4592F29AF}"/>
              </a:ext>
            </a:extLst>
          </p:cNvPr>
          <p:cNvPicPr>
            <a:picLocks noChangeAspect="1"/>
          </p:cNvPicPr>
          <p:nvPr/>
        </p:nvPicPr>
        <p:blipFill>
          <a:blip r:embed="rId4"/>
          <a:stretch>
            <a:fillRect/>
          </a:stretch>
        </p:blipFill>
        <p:spPr>
          <a:xfrm>
            <a:off x="238534" y="1590180"/>
            <a:ext cx="6576876" cy="4383108"/>
          </a:xfrm>
          <a:prstGeom prst="rect">
            <a:avLst/>
          </a:prstGeom>
        </p:spPr>
      </p:pic>
      <p:sp>
        <p:nvSpPr>
          <p:cNvPr id="3" name="TextBox 2">
            <a:extLst>
              <a:ext uri="{FF2B5EF4-FFF2-40B4-BE49-F238E27FC236}">
                <a16:creationId xmlns:a16="http://schemas.microsoft.com/office/drawing/2014/main" id="{6141D008-BF47-4DF5-818D-B0BB2A86CB99}"/>
              </a:ext>
            </a:extLst>
          </p:cNvPr>
          <p:cNvSpPr txBox="1"/>
          <p:nvPr/>
        </p:nvSpPr>
        <p:spPr>
          <a:xfrm>
            <a:off x="7053944" y="3093433"/>
            <a:ext cx="4797631" cy="1569660"/>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Anne Stratton</a:t>
            </a:r>
          </a:p>
          <a:p>
            <a:r>
              <a:rPr lang="en-GB" sz="3200" b="1" dirty="0">
                <a:solidFill>
                  <a:schemeClr val="bg1"/>
                </a:solidFill>
                <a:latin typeface="Arial" panose="020B0604020202020204" pitchFamily="34" charset="0"/>
                <a:cs typeface="Arial" panose="020B0604020202020204" pitchFamily="34" charset="0"/>
              </a:rPr>
              <a:t>Chief Operating Officer, HRCH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CD9FC-9433-49A5-8265-C41BE4D7D31D}"/>
              </a:ext>
            </a:extLst>
          </p:cNvPr>
          <p:cNvSpPr>
            <a:spLocks noGrp="1"/>
          </p:cNvSpPr>
          <p:nvPr>
            <p:ph idx="1"/>
          </p:nvPr>
        </p:nvSpPr>
        <p:spPr>
          <a:xfrm>
            <a:off x="397042" y="1772816"/>
            <a:ext cx="10934104" cy="4428432"/>
          </a:xfrm>
        </p:spPr>
        <p:txBody>
          <a:bodyPr>
            <a:noAutofit/>
          </a:bodyPr>
          <a:lstStyle/>
          <a:p>
            <a:pPr defTabSz="685800" eaLnBrk="0" fontAlgn="base" hangingPunct="0">
              <a:spcBef>
                <a:spcPts val="750"/>
              </a:spcBef>
              <a:spcAft>
                <a:spcPct val="0"/>
              </a:spcAft>
            </a:pPr>
            <a:r>
              <a:rPr lang="en-GB" sz="2600" b="1" dirty="0">
                <a:solidFill>
                  <a:srgbClr val="005EB8"/>
                </a:solidFill>
                <a:latin typeface="Arial" panose="020B0604020202020204" pitchFamily="34" charset="0"/>
                <a:cs typeface="Arial" panose="020B0604020202020204" pitchFamily="34" charset="0"/>
              </a:rPr>
              <a:t>Joined as TMH manager in 1999, at that time the smallest trust in the country </a:t>
            </a:r>
          </a:p>
          <a:p>
            <a:pPr defTabSz="685800" eaLnBrk="0" fontAlgn="base" hangingPunct="0">
              <a:spcBef>
                <a:spcPts val="750"/>
              </a:spcBef>
              <a:spcAft>
                <a:spcPct val="0"/>
              </a:spcAft>
            </a:pPr>
            <a:endParaRPr lang="en-GB" sz="2600" b="1" dirty="0">
              <a:solidFill>
                <a:srgbClr val="005EB8"/>
              </a:solidFill>
              <a:latin typeface="Arial" panose="020B0604020202020204" pitchFamily="34" charset="0"/>
              <a:cs typeface="Arial" panose="020B0604020202020204" pitchFamily="34" charset="0"/>
            </a:endParaRPr>
          </a:p>
          <a:p>
            <a:pPr defTabSz="685800" eaLnBrk="0" fontAlgn="base" hangingPunct="0">
              <a:spcBef>
                <a:spcPts val="750"/>
              </a:spcBef>
              <a:spcAft>
                <a:spcPct val="0"/>
              </a:spcAft>
            </a:pPr>
            <a:r>
              <a:rPr lang="en-GB" sz="2600" b="1" dirty="0">
                <a:solidFill>
                  <a:srgbClr val="005EB8"/>
                </a:solidFill>
                <a:latin typeface="Arial" panose="020B0604020202020204" pitchFamily="34" charset="0"/>
                <a:cs typeface="Arial" panose="020B0604020202020204" pitchFamily="34" charset="0"/>
              </a:rPr>
              <a:t>Interview panel included Pamela Bryant</a:t>
            </a:r>
          </a:p>
          <a:p>
            <a:pPr defTabSz="685800" eaLnBrk="0" fontAlgn="base" hangingPunct="0">
              <a:spcBef>
                <a:spcPts val="750"/>
              </a:spcBef>
              <a:spcAft>
                <a:spcPct val="0"/>
              </a:spcAft>
            </a:pPr>
            <a:endParaRPr lang="en-GB" sz="2600" b="1" dirty="0">
              <a:solidFill>
                <a:srgbClr val="005EB8"/>
              </a:solidFill>
              <a:latin typeface="Arial" panose="020B0604020202020204" pitchFamily="34" charset="0"/>
              <a:cs typeface="Arial" panose="020B0604020202020204" pitchFamily="34" charset="0"/>
            </a:endParaRPr>
          </a:p>
          <a:p>
            <a:pPr defTabSz="685800" eaLnBrk="0" fontAlgn="base" hangingPunct="0">
              <a:spcBef>
                <a:spcPts val="750"/>
              </a:spcBef>
              <a:spcAft>
                <a:spcPct val="0"/>
              </a:spcAft>
            </a:pPr>
            <a:r>
              <a:rPr lang="en-GB" sz="2600" b="1" dirty="0">
                <a:solidFill>
                  <a:srgbClr val="005EB8"/>
                </a:solidFill>
                <a:latin typeface="Arial" panose="020B0604020202020204" pitchFamily="34" charset="0"/>
                <a:cs typeface="Arial" panose="020B0604020202020204" pitchFamily="34" charset="0"/>
              </a:rPr>
              <a:t>Always had a clear history of how importance of the League of Friends and their commitment to the hospital</a:t>
            </a:r>
          </a:p>
          <a:p>
            <a:pPr marL="0" indent="0" defTabSz="685800" eaLnBrk="0" fontAlgn="base" hangingPunct="0">
              <a:spcBef>
                <a:spcPts val="750"/>
              </a:spcBef>
              <a:spcAft>
                <a:spcPct val="0"/>
              </a:spcAft>
              <a:buNone/>
            </a:pPr>
            <a:endParaRPr lang="en-GB" sz="2600" b="1" dirty="0">
              <a:solidFill>
                <a:srgbClr val="005EB8"/>
              </a:solidFill>
              <a:latin typeface="Arial" panose="020B0604020202020204" pitchFamily="34" charset="0"/>
              <a:cs typeface="Arial" panose="020B0604020202020204" pitchFamily="34" charset="0"/>
            </a:endParaRPr>
          </a:p>
          <a:p>
            <a:pPr defTabSz="685800" eaLnBrk="0" fontAlgn="base" hangingPunct="0">
              <a:spcBef>
                <a:spcPts val="750"/>
              </a:spcBef>
              <a:spcAft>
                <a:spcPct val="0"/>
              </a:spcAft>
            </a:pPr>
            <a:r>
              <a:rPr lang="en-GB" sz="2600" b="1" dirty="0">
                <a:solidFill>
                  <a:srgbClr val="005EB8"/>
                </a:solidFill>
                <a:latin typeface="Arial" panose="020B0604020202020204" pitchFamily="34" charset="0"/>
                <a:cs typeface="Arial" panose="020B0604020202020204" pitchFamily="34" charset="0"/>
              </a:rPr>
              <a:t>Pleased to be back again working with the League of friends in my new role </a:t>
            </a:r>
          </a:p>
        </p:txBody>
      </p:sp>
      <p:sp>
        <p:nvSpPr>
          <p:cNvPr id="5" name="Rectangle 4">
            <a:extLst>
              <a:ext uri="{FF2B5EF4-FFF2-40B4-BE49-F238E27FC236}">
                <a16:creationId xmlns:a16="http://schemas.microsoft.com/office/drawing/2014/main" id="{A4AA575C-E2AD-4221-8366-D696B46D0801}"/>
              </a:ext>
            </a:extLst>
          </p:cNvPr>
          <p:cNvSpPr/>
          <p:nvPr/>
        </p:nvSpPr>
        <p:spPr>
          <a:xfrm>
            <a:off x="0" y="-38101"/>
            <a:ext cx="12192000" cy="1507616"/>
          </a:xfrm>
          <a:prstGeom prst="rect">
            <a:avLst/>
          </a:prstGeom>
          <a:solidFill>
            <a:srgbClr val="005EB8"/>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lvl="1" eaLnBrk="0" fontAlgn="base" hangingPunct="0">
              <a:spcBef>
                <a:spcPct val="0"/>
              </a:spcBef>
              <a:spcAft>
                <a:spcPct val="0"/>
              </a:spcAft>
              <a:defRPr/>
            </a:pPr>
            <a:r>
              <a:rPr lang="en-GB" sz="4000" b="1" dirty="0">
                <a:solidFill>
                  <a:prstClr val="white"/>
                </a:solidFill>
                <a:latin typeface="Arial" panose="020B0604020202020204" pitchFamily="34" charset="0"/>
                <a:cs typeface="Arial" panose="020B0604020202020204" pitchFamily="34" charset="0"/>
              </a:rPr>
              <a:t>Anne Stratton  and the League of Friends</a:t>
            </a:r>
          </a:p>
        </p:txBody>
      </p:sp>
      <p:sp>
        <p:nvSpPr>
          <p:cNvPr id="15" name="Content Placeholder 2">
            <a:extLst>
              <a:ext uri="{FF2B5EF4-FFF2-40B4-BE49-F238E27FC236}">
                <a16:creationId xmlns:a16="http://schemas.microsoft.com/office/drawing/2014/main" id="{AB7B5E80-9FE8-4106-B019-DD80D3AF39AE}"/>
              </a:ext>
            </a:extLst>
          </p:cNvPr>
          <p:cNvSpPr txBox="1">
            <a:spLocks/>
          </p:cNvSpPr>
          <p:nvPr/>
        </p:nvSpPr>
        <p:spPr bwMode="auto">
          <a:xfrm>
            <a:off x="397042" y="3212977"/>
            <a:ext cx="8723294" cy="40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2600" dirty="0"/>
          </a:p>
        </p:txBody>
      </p:sp>
      <p:sp>
        <p:nvSpPr>
          <p:cNvPr id="16" name="Content Placeholder 2">
            <a:extLst>
              <a:ext uri="{FF2B5EF4-FFF2-40B4-BE49-F238E27FC236}">
                <a16:creationId xmlns:a16="http://schemas.microsoft.com/office/drawing/2014/main" id="{945E3D10-18FF-4333-BB70-4F204161956F}"/>
              </a:ext>
            </a:extLst>
          </p:cNvPr>
          <p:cNvSpPr txBox="1">
            <a:spLocks/>
          </p:cNvSpPr>
          <p:nvPr/>
        </p:nvSpPr>
        <p:spPr bwMode="auto">
          <a:xfrm>
            <a:off x="565484" y="4503119"/>
            <a:ext cx="10270958" cy="40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2600" dirty="0"/>
          </a:p>
        </p:txBody>
      </p:sp>
      <p:sp>
        <p:nvSpPr>
          <p:cNvPr id="17" name="Content Placeholder 2">
            <a:extLst>
              <a:ext uri="{FF2B5EF4-FFF2-40B4-BE49-F238E27FC236}">
                <a16:creationId xmlns:a16="http://schemas.microsoft.com/office/drawing/2014/main" id="{1A8A0D32-83C7-4C7D-9901-2A06CA408FFC}"/>
              </a:ext>
            </a:extLst>
          </p:cNvPr>
          <p:cNvSpPr txBox="1">
            <a:spLocks/>
          </p:cNvSpPr>
          <p:nvPr/>
        </p:nvSpPr>
        <p:spPr bwMode="auto">
          <a:xfrm>
            <a:off x="397042" y="5769200"/>
            <a:ext cx="6717557"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2600" dirty="0"/>
          </a:p>
        </p:txBody>
      </p:sp>
    </p:spTree>
    <p:extLst>
      <p:ext uri="{BB962C8B-B14F-4D97-AF65-F5344CB8AC3E}">
        <p14:creationId xmlns:p14="http://schemas.microsoft.com/office/powerpoint/2010/main" val="374663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 y="-2"/>
            <a:ext cx="12192000" cy="1504254"/>
          </a:xfrm>
          <a:solidFill>
            <a:srgbClr val="0070C0"/>
          </a:solidFill>
        </p:spPr>
        <p:txBody>
          <a:bodyPr>
            <a:normAutofit/>
          </a:bodyPr>
          <a:lstStyle/>
          <a:p>
            <a:pPr algn="ctr"/>
            <a:r>
              <a:rPr lang="en-GB" sz="3600" b="1" dirty="0">
                <a:solidFill>
                  <a:schemeClr val="bg1"/>
                </a:solidFill>
                <a:latin typeface="Arial" panose="020B0604020202020204" pitchFamily="34" charset="0"/>
                <a:cs typeface="Arial" panose="020B0604020202020204" pitchFamily="34" charset="0"/>
              </a:rPr>
              <a:t> </a:t>
            </a:r>
            <a:r>
              <a:rPr lang="en-GB" sz="4800" b="1" dirty="0">
                <a:solidFill>
                  <a:schemeClr val="bg1"/>
                </a:solidFill>
                <a:latin typeface="Arial" panose="020B0604020202020204" pitchFamily="34" charset="0"/>
                <a:cs typeface="Arial" panose="020B0604020202020204" pitchFamily="34" charset="0"/>
              </a:rPr>
              <a:t>How is HRCH and TMH doing</a:t>
            </a:r>
            <a:br>
              <a:rPr lang="en-GB" sz="3600" b="1" dirty="0">
                <a:solidFill>
                  <a:schemeClr val="bg1"/>
                </a:solidFill>
                <a:latin typeface="Arial" panose="020B0604020202020204" pitchFamily="34" charset="0"/>
                <a:cs typeface="Arial" panose="020B0604020202020204" pitchFamily="34" charset="0"/>
              </a:rPr>
            </a:br>
            <a:r>
              <a:rPr lang="en-GB" sz="4800" b="1" dirty="0">
                <a:solidFill>
                  <a:schemeClr val="bg1"/>
                </a:solidFill>
                <a:latin typeface="Arial" panose="020B0604020202020204" pitchFamily="34" charset="0"/>
                <a:cs typeface="Arial" panose="020B0604020202020204" pitchFamily="34" charset="0"/>
              </a:rPr>
              <a:t>Staff survey… great place to work</a:t>
            </a:r>
          </a:p>
        </p:txBody>
      </p:sp>
      <p:sp>
        <p:nvSpPr>
          <p:cNvPr id="4" name="TextBox 3">
            <a:extLst>
              <a:ext uri="{FF2B5EF4-FFF2-40B4-BE49-F238E27FC236}">
                <a16:creationId xmlns:a16="http://schemas.microsoft.com/office/drawing/2014/main" id="{11FD60A7-B6FB-49C1-BBD2-C66EB725F352}"/>
              </a:ext>
            </a:extLst>
          </p:cNvPr>
          <p:cNvSpPr txBox="1"/>
          <p:nvPr/>
        </p:nvSpPr>
        <p:spPr>
          <a:xfrm>
            <a:off x="948395" y="2283760"/>
            <a:ext cx="6378636" cy="3785652"/>
          </a:xfrm>
          <a:prstGeom prst="rect">
            <a:avLst/>
          </a:prstGeom>
          <a:noFill/>
        </p:spPr>
        <p:txBody>
          <a:bodyPr wrap="square" rtlCol="0">
            <a:spAutoFit/>
          </a:bodyPr>
          <a:lstStyle/>
          <a:p>
            <a:pPr fontAlgn="base">
              <a:spcBef>
                <a:spcPct val="0"/>
              </a:spcBef>
              <a:spcAft>
                <a:spcPct val="0"/>
              </a:spcAft>
            </a:pPr>
            <a:r>
              <a:rPr lang="en-GB" sz="2400" b="1" dirty="0">
                <a:solidFill>
                  <a:srgbClr val="005EB8"/>
                </a:solidFill>
                <a:latin typeface="Arial" panose="020B0604020202020204" pitchFamily="34" charset="0"/>
                <a:ea typeface="Osaka" pitchFamily="-54" charset="-128"/>
                <a:cs typeface="Arial" panose="020B0604020202020204" pitchFamily="34" charset="0"/>
              </a:rPr>
              <a:t>Best trust in London </a:t>
            </a:r>
            <a:r>
              <a:rPr lang="en-GB" sz="2400" dirty="0">
                <a:solidFill>
                  <a:srgbClr val="000000"/>
                </a:solidFill>
                <a:latin typeface="Arial" panose="020B0604020202020204" pitchFamily="34" charset="0"/>
                <a:ea typeface="Osaka" pitchFamily="-54" charset="-128"/>
                <a:cs typeface="Arial" panose="020B0604020202020204" pitchFamily="34" charset="0"/>
              </a:rPr>
              <a:t>for</a:t>
            </a:r>
            <a:r>
              <a:rPr lang="en-GB" sz="2400" b="1" dirty="0">
                <a:solidFill>
                  <a:srgbClr val="000000"/>
                </a:solidFill>
                <a:latin typeface="Arial" panose="020B0604020202020204" pitchFamily="34" charset="0"/>
                <a:ea typeface="Osaka" pitchFamily="-54" charset="-128"/>
                <a:cs typeface="Arial" panose="020B0604020202020204" pitchFamily="34" charset="0"/>
              </a:rPr>
              <a:t> </a:t>
            </a:r>
            <a:r>
              <a:rPr lang="en-GB" sz="2400" dirty="0">
                <a:solidFill>
                  <a:srgbClr val="000000"/>
                </a:solidFill>
                <a:latin typeface="Arial" panose="020B0604020202020204" pitchFamily="34" charset="0"/>
                <a:ea typeface="Osaka" pitchFamily="-54" charset="-128"/>
                <a:cs typeface="Arial" panose="020B0604020202020204" pitchFamily="34" charset="0"/>
              </a:rPr>
              <a:t>compassionate culture, having a voice that counts, staff engagement and working as a team. </a:t>
            </a:r>
          </a:p>
          <a:p>
            <a:pPr fontAlgn="base">
              <a:spcBef>
                <a:spcPct val="0"/>
              </a:spcBef>
              <a:spcAft>
                <a:spcPct val="0"/>
              </a:spcAft>
            </a:pPr>
            <a:endParaRPr lang="en-GB" sz="2400" dirty="0">
              <a:solidFill>
                <a:srgbClr val="000000"/>
              </a:solidFill>
              <a:latin typeface="Arial" panose="020B0604020202020204" pitchFamily="34" charset="0"/>
              <a:ea typeface="Osaka" pitchFamily="-54" charset="-128"/>
              <a:cs typeface="Arial" panose="020B0604020202020204" pitchFamily="34" charset="0"/>
            </a:endParaRPr>
          </a:p>
          <a:p>
            <a:pPr fontAlgn="base">
              <a:spcBef>
                <a:spcPct val="0"/>
              </a:spcBef>
              <a:spcAft>
                <a:spcPct val="0"/>
              </a:spcAft>
            </a:pPr>
            <a:r>
              <a:rPr lang="en-GB" sz="2400" b="1" dirty="0">
                <a:solidFill>
                  <a:srgbClr val="005EB8"/>
                </a:solidFill>
                <a:latin typeface="Arial" panose="020B0604020202020204" pitchFamily="34" charset="0"/>
                <a:ea typeface="Osaka" pitchFamily="-54" charset="-128"/>
                <a:cs typeface="Arial" panose="020B0604020202020204" pitchFamily="34" charset="0"/>
              </a:rPr>
              <a:t>Best community trust nationally </a:t>
            </a:r>
            <a:r>
              <a:rPr lang="en-GB" sz="2400" dirty="0">
                <a:solidFill>
                  <a:srgbClr val="000000"/>
                </a:solidFill>
                <a:latin typeface="Arial" panose="020B0604020202020204" pitchFamily="34" charset="0"/>
                <a:ea typeface="Osaka" pitchFamily="-54" charset="-128"/>
                <a:cs typeface="Arial" panose="020B0604020202020204" pitchFamily="34" charset="0"/>
              </a:rPr>
              <a:t>for having a voice that counts and staff engagement</a:t>
            </a:r>
          </a:p>
          <a:p>
            <a:pPr fontAlgn="base">
              <a:spcBef>
                <a:spcPct val="0"/>
              </a:spcBef>
              <a:spcAft>
                <a:spcPct val="0"/>
              </a:spcAft>
            </a:pPr>
            <a:endParaRPr lang="en-GB" sz="2400" dirty="0">
              <a:solidFill>
                <a:srgbClr val="000000"/>
              </a:solidFill>
              <a:latin typeface="Arial" panose="020B0604020202020204" pitchFamily="34" charset="0"/>
              <a:ea typeface="Osaka" pitchFamily="-54" charset="-128"/>
              <a:cs typeface="Arial" panose="020B0604020202020204" pitchFamily="34" charset="0"/>
            </a:endParaRPr>
          </a:p>
          <a:p>
            <a:pPr fontAlgn="base">
              <a:spcBef>
                <a:spcPct val="0"/>
              </a:spcBef>
              <a:spcAft>
                <a:spcPct val="0"/>
              </a:spcAft>
            </a:pPr>
            <a:r>
              <a:rPr lang="en-GB" sz="2400" b="1" dirty="0">
                <a:solidFill>
                  <a:srgbClr val="005EB8"/>
                </a:solidFill>
                <a:latin typeface="Arial" panose="020B0604020202020204" pitchFamily="34" charset="0"/>
                <a:ea typeface="Osaka" pitchFamily="-54" charset="-128"/>
                <a:cs typeface="Arial" panose="020B0604020202020204" pitchFamily="34" charset="0"/>
              </a:rPr>
              <a:t>2</a:t>
            </a:r>
            <a:r>
              <a:rPr lang="en-GB" sz="2400" b="1" baseline="30000" dirty="0">
                <a:solidFill>
                  <a:srgbClr val="005EB8"/>
                </a:solidFill>
                <a:latin typeface="Arial" panose="020B0604020202020204" pitchFamily="34" charset="0"/>
                <a:ea typeface="Osaka" pitchFamily="-54" charset="-128"/>
                <a:cs typeface="Arial" panose="020B0604020202020204" pitchFamily="34" charset="0"/>
              </a:rPr>
              <a:t>nd</a:t>
            </a:r>
            <a:r>
              <a:rPr lang="en-GB" sz="2400" b="1" dirty="0">
                <a:solidFill>
                  <a:srgbClr val="005EB8"/>
                </a:solidFill>
                <a:latin typeface="Arial" panose="020B0604020202020204" pitchFamily="34" charset="0"/>
                <a:ea typeface="Osaka" pitchFamily="-54" charset="-128"/>
                <a:cs typeface="Arial" panose="020B0604020202020204" pitchFamily="34" charset="0"/>
              </a:rPr>
              <a:t> among community trust nationally </a:t>
            </a:r>
            <a:r>
              <a:rPr lang="en-GB" sz="2400" dirty="0">
                <a:solidFill>
                  <a:srgbClr val="000000"/>
                </a:solidFill>
                <a:latin typeface="Arial" panose="020B0604020202020204" pitchFamily="34" charset="0"/>
                <a:ea typeface="Osaka" pitchFamily="-54" charset="-128"/>
                <a:cs typeface="Arial" panose="020B0604020202020204" pitchFamily="34" charset="0"/>
              </a:rPr>
              <a:t>for recommending the trust as a place to work</a:t>
            </a:r>
          </a:p>
          <a:p>
            <a:pPr fontAlgn="base">
              <a:spcBef>
                <a:spcPct val="0"/>
              </a:spcBef>
              <a:spcAft>
                <a:spcPct val="0"/>
              </a:spcAft>
            </a:pPr>
            <a:endParaRPr lang="en-GB" sz="2400" dirty="0">
              <a:solidFill>
                <a:srgbClr val="000000"/>
              </a:solidFill>
              <a:latin typeface="Times" pitchFamily="-96" charset="0"/>
              <a:ea typeface="Osaka" pitchFamily="-54" charset="-128"/>
            </a:endParaRPr>
          </a:p>
        </p:txBody>
      </p:sp>
      <p:sp>
        <p:nvSpPr>
          <p:cNvPr id="5" name="Speech Bubble: Rectangle 4"/>
          <p:cNvSpPr/>
          <p:nvPr/>
        </p:nvSpPr>
        <p:spPr bwMode="auto">
          <a:xfrm>
            <a:off x="7867704" y="4269619"/>
            <a:ext cx="2592288" cy="1657540"/>
          </a:xfrm>
          <a:prstGeom prst="wedgeRectCallout">
            <a:avLst>
              <a:gd name="adj1" fmla="val -33131"/>
              <a:gd name="adj2" fmla="val 76839"/>
            </a:avLst>
          </a:prstGeom>
          <a:solidFill>
            <a:srgbClr val="7C2855"/>
          </a:solid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0000"/>
              </a:solidFill>
              <a:latin typeface="Times" pitchFamily="-96" charset="0"/>
              <a:ea typeface="Osaka" pitchFamily="-54" charset="-128"/>
            </a:endParaRPr>
          </a:p>
        </p:txBody>
      </p:sp>
      <p:pic>
        <p:nvPicPr>
          <p:cNvPr id="3" name="Picture 2"/>
          <p:cNvPicPr>
            <a:picLocks noChangeAspect="1"/>
          </p:cNvPicPr>
          <p:nvPr/>
        </p:nvPicPr>
        <p:blipFill>
          <a:blip r:embed="rId3"/>
          <a:stretch>
            <a:fillRect/>
          </a:stretch>
        </p:blipFill>
        <p:spPr>
          <a:xfrm>
            <a:off x="7964750" y="4365104"/>
            <a:ext cx="2495242" cy="1234670"/>
          </a:xfrm>
          <a:prstGeom prst="rect">
            <a:avLst/>
          </a:prstGeom>
        </p:spPr>
      </p:pic>
      <p:pic>
        <p:nvPicPr>
          <p:cNvPr id="8" name="Picture 7"/>
          <p:cNvPicPr>
            <a:picLocks noChangeAspect="1"/>
          </p:cNvPicPr>
          <p:nvPr/>
        </p:nvPicPr>
        <p:blipFill>
          <a:blip r:embed="rId4"/>
          <a:stretch>
            <a:fillRect/>
          </a:stretch>
        </p:blipFill>
        <p:spPr>
          <a:xfrm>
            <a:off x="6974909" y="1831637"/>
            <a:ext cx="3384376" cy="2307781"/>
          </a:xfrm>
          <a:prstGeom prst="rect">
            <a:avLst/>
          </a:prstGeom>
        </p:spPr>
      </p:pic>
      <p:sp>
        <p:nvSpPr>
          <p:cNvPr id="7" name="TextBox 6">
            <a:extLst>
              <a:ext uri="{FF2B5EF4-FFF2-40B4-BE49-F238E27FC236}">
                <a16:creationId xmlns:a16="http://schemas.microsoft.com/office/drawing/2014/main" id="{934458CA-FAFA-4C94-B809-E42B381A3204}"/>
              </a:ext>
            </a:extLst>
          </p:cNvPr>
          <p:cNvSpPr txBox="1"/>
          <p:nvPr/>
        </p:nvSpPr>
        <p:spPr>
          <a:xfrm>
            <a:off x="8081125" y="2298327"/>
            <a:ext cx="2165446" cy="584775"/>
          </a:xfrm>
          <a:prstGeom prst="rect">
            <a:avLst/>
          </a:prstGeom>
          <a:noFill/>
        </p:spPr>
        <p:txBody>
          <a:bodyPr wrap="square" rtlCol="0">
            <a:spAutoFit/>
          </a:bodyPr>
          <a:lstStyle/>
          <a:p>
            <a:pPr fontAlgn="base">
              <a:spcBef>
                <a:spcPct val="0"/>
              </a:spcBef>
              <a:spcAft>
                <a:spcPct val="0"/>
              </a:spcAft>
            </a:pPr>
            <a:r>
              <a:rPr lang="en-GB" sz="1600" b="1" dirty="0">
                <a:solidFill>
                  <a:srgbClr val="FFFFFF"/>
                </a:solidFill>
                <a:latin typeface="Arial" panose="020B0604020202020204" pitchFamily="34" charset="0"/>
                <a:ea typeface="Osaka" pitchFamily="-54" charset="-128"/>
                <a:cs typeface="Arial" panose="020B0604020202020204" pitchFamily="34" charset="0"/>
              </a:rPr>
              <a:t>Patient care is the trust’s top priority.</a:t>
            </a:r>
          </a:p>
        </p:txBody>
      </p:sp>
    </p:spTree>
    <p:extLst>
      <p:ext uri="{BB962C8B-B14F-4D97-AF65-F5344CB8AC3E}">
        <p14:creationId xmlns:p14="http://schemas.microsoft.com/office/powerpoint/2010/main" val="17617851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1CE1-66B0-4BE3-A622-1777F01211F2}"/>
              </a:ext>
            </a:extLst>
          </p:cNvPr>
          <p:cNvSpPr>
            <a:spLocks noGrp="1"/>
          </p:cNvSpPr>
          <p:nvPr>
            <p:ph type="title"/>
          </p:nvPr>
        </p:nvSpPr>
        <p:spPr>
          <a:xfrm>
            <a:off x="479376" y="332655"/>
            <a:ext cx="9875586" cy="648073"/>
          </a:xfrm>
        </p:spPr>
        <p:txBody>
          <a:bodyPr/>
          <a:lstStyle/>
          <a:p>
            <a:r>
              <a:rPr lang="en-GB" sz="3200" dirty="0">
                <a:solidFill>
                  <a:srgbClr val="005EB8"/>
                </a:solidFill>
              </a:rPr>
              <a:t>Recruitment and Retention of staff </a:t>
            </a:r>
            <a:br>
              <a:rPr lang="en-GB" sz="3200" dirty="0">
                <a:solidFill>
                  <a:srgbClr val="005EB8"/>
                </a:solidFill>
              </a:rPr>
            </a:br>
            <a:r>
              <a:rPr lang="en-GB" sz="3200" dirty="0" err="1">
                <a:solidFill>
                  <a:srgbClr val="005EB8"/>
                </a:solidFill>
              </a:rPr>
              <a:t>Staff</a:t>
            </a:r>
            <a:r>
              <a:rPr lang="en-GB" sz="3200" dirty="0">
                <a:solidFill>
                  <a:srgbClr val="005EB8"/>
                </a:solidFill>
              </a:rPr>
              <a:t> turnover – a challenge</a:t>
            </a:r>
          </a:p>
        </p:txBody>
      </p:sp>
      <p:pic>
        <p:nvPicPr>
          <p:cNvPr id="4" name="Content Placeholder 3">
            <a:extLst>
              <a:ext uri="{FF2B5EF4-FFF2-40B4-BE49-F238E27FC236}">
                <a16:creationId xmlns:a16="http://schemas.microsoft.com/office/drawing/2014/main" id="{55356566-5369-43E1-8117-D48ED050E46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743"/>
          <a:stretch/>
        </p:blipFill>
        <p:spPr bwMode="auto">
          <a:xfrm>
            <a:off x="111901" y="2348880"/>
            <a:ext cx="1174473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762AE75-9411-FBD0-67B4-4126DD0820AB}"/>
              </a:ext>
            </a:extLst>
          </p:cNvPr>
          <p:cNvSpPr/>
          <p:nvPr/>
        </p:nvSpPr>
        <p:spPr bwMode="auto">
          <a:xfrm>
            <a:off x="3863752" y="2420888"/>
            <a:ext cx="4536504" cy="6480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a:ln>
                <a:noFill/>
              </a:ln>
              <a:solidFill>
                <a:srgbClr val="000000"/>
              </a:solidFill>
              <a:effectLst/>
              <a:uLnTx/>
              <a:uFillTx/>
              <a:latin typeface="Times" pitchFamily="-96" charset="0"/>
              <a:ea typeface="Osaka" pitchFamily="-54" charset="-128"/>
              <a:cs typeface="+mn-cs"/>
            </a:endParaRPr>
          </a:p>
        </p:txBody>
      </p:sp>
      <p:sp>
        <p:nvSpPr>
          <p:cNvPr id="7" name="Rectangle 6">
            <a:extLst>
              <a:ext uri="{FF2B5EF4-FFF2-40B4-BE49-F238E27FC236}">
                <a16:creationId xmlns:a16="http://schemas.microsoft.com/office/drawing/2014/main" id="{5C41A9E4-E445-C9EA-DB31-F86AB9E7C9DE}"/>
              </a:ext>
            </a:extLst>
          </p:cNvPr>
          <p:cNvSpPr/>
          <p:nvPr/>
        </p:nvSpPr>
        <p:spPr bwMode="auto">
          <a:xfrm>
            <a:off x="623392" y="4797152"/>
            <a:ext cx="8856984" cy="2880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a:ln>
                <a:noFill/>
              </a:ln>
              <a:solidFill>
                <a:srgbClr val="000000"/>
              </a:solidFill>
              <a:effectLst/>
              <a:uLnTx/>
              <a:uFillTx/>
              <a:latin typeface="Times" pitchFamily="-96" charset="0"/>
              <a:ea typeface="Osaka" pitchFamily="-54" charset="-128"/>
              <a:cs typeface="+mn-cs"/>
            </a:endParaRPr>
          </a:p>
        </p:txBody>
      </p:sp>
      <p:sp>
        <p:nvSpPr>
          <p:cNvPr id="8" name="Rectangle 7">
            <a:extLst>
              <a:ext uri="{FF2B5EF4-FFF2-40B4-BE49-F238E27FC236}">
                <a16:creationId xmlns:a16="http://schemas.microsoft.com/office/drawing/2014/main" id="{8D143BEC-75F5-8010-8D46-C597BC9EC61D}"/>
              </a:ext>
            </a:extLst>
          </p:cNvPr>
          <p:cNvSpPr/>
          <p:nvPr/>
        </p:nvSpPr>
        <p:spPr bwMode="auto">
          <a:xfrm>
            <a:off x="7392144" y="4077072"/>
            <a:ext cx="1296144" cy="6480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a:ln>
                <a:noFill/>
              </a:ln>
              <a:solidFill>
                <a:srgbClr val="000000"/>
              </a:solidFill>
              <a:effectLst/>
              <a:uLnTx/>
              <a:uFillTx/>
              <a:latin typeface="Times" pitchFamily="-96" charset="0"/>
              <a:ea typeface="Osaka" pitchFamily="-54" charset="-128"/>
              <a:cs typeface="+mn-cs"/>
            </a:endParaRPr>
          </a:p>
        </p:txBody>
      </p:sp>
      <p:sp>
        <p:nvSpPr>
          <p:cNvPr id="9" name="Rectangle 8">
            <a:extLst>
              <a:ext uri="{FF2B5EF4-FFF2-40B4-BE49-F238E27FC236}">
                <a16:creationId xmlns:a16="http://schemas.microsoft.com/office/drawing/2014/main" id="{BFDA210A-AABA-1B36-1254-1F68573017E2}"/>
              </a:ext>
            </a:extLst>
          </p:cNvPr>
          <p:cNvSpPr/>
          <p:nvPr/>
        </p:nvSpPr>
        <p:spPr bwMode="auto">
          <a:xfrm>
            <a:off x="10560496" y="2348880"/>
            <a:ext cx="1296144" cy="5712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a:ln>
                <a:noFill/>
              </a:ln>
              <a:solidFill>
                <a:srgbClr val="000000"/>
              </a:solidFill>
              <a:effectLst/>
              <a:uLnTx/>
              <a:uFillTx/>
              <a:latin typeface="Times" pitchFamily="-96" charset="0"/>
              <a:ea typeface="Osaka" pitchFamily="-54" charset="-128"/>
              <a:cs typeface="+mn-cs"/>
            </a:endParaRPr>
          </a:p>
        </p:txBody>
      </p:sp>
    </p:spTree>
    <p:extLst>
      <p:ext uri="{BB962C8B-B14F-4D97-AF65-F5344CB8AC3E}">
        <p14:creationId xmlns:p14="http://schemas.microsoft.com/office/powerpoint/2010/main" val="1916453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picture containing text, person, people&#10;&#10;Description automatically generated">
            <a:extLst>
              <a:ext uri="{FF2B5EF4-FFF2-40B4-BE49-F238E27FC236}">
                <a16:creationId xmlns:a16="http://schemas.microsoft.com/office/drawing/2014/main" id="{ACBC4AF5-31CC-4D4A-9717-D778D78D2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0" r="8814"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6F3F019-7908-465A-BF6F-35CA9BD7B91C}"/>
              </a:ext>
            </a:extLst>
          </p:cNvPr>
          <p:cNvSpPr txBox="1"/>
          <p:nvPr/>
        </p:nvSpPr>
        <p:spPr>
          <a:xfrm>
            <a:off x="566906" y="5726031"/>
            <a:ext cx="11210925" cy="744836"/>
          </a:xfrm>
          <a:prstGeom prst="rect">
            <a:avLst/>
          </a:prstGeom>
        </p:spPr>
        <p:txBody>
          <a:bodyPr vert="horz" lIns="91440" tIns="45720" rIns="91440" bIns="45720" rtlCol="0" anchor="ctr">
            <a:normAutofit/>
          </a:bodyPr>
          <a:lstStyle/>
          <a:p>
            <a:pPr algn="ctr">
              <a:lnSpc>
                <a:spcPct val="90000"/>
              </a:lnSpc>
              <a:spcAft>
                <a:spcPts val="600"/>
              </a:spcAft>
            </a:pPr>
            <a:r>
              <a:rPr lang="en-US" sz="3600" b="1" dirty="0">
                <a:solidFill>
                  <a:schemeClr val="bg1"/>
                </a:solidFill>
                <a:latin typeface="Arial" panose="020B0604020202020204" pitchFamily="34" charset="0"/>
                <a:ea typeface="+mj-ea"/>
                <a:cs typeface="Arial" panose="020B0604020202020204" pitchFamily="34" charset="0"/>
              </a:rPr>
              <a:t>Moving beyond the pandemic</a:t>
            </a:r>
          </a:p>
        </p:txBody>
      </p:sp>
    </p:spTree>
    <p:extLst>
      <p:ext uri="{BB962C8B-B14F-4D97-AF65-F5344CB8AC3E}">
        <p14:creationId xmlns:p14="http://schemas.microsoft.com/office/powerpoint/2010/main" val="3882167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rowd&#10;&#10;Description automatically generated">
            <a:extLst>
              <a:ext uri="{FF2B5EF4-FFF2-40B4-BE49-F238E27FC236}">
                <a16:creationId xmlns:a16="http://schemas.microsoft.com/office/drawing/2014/main" id="{7750FA47-6467-4C3A-950D-BFC6A8A165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680" y="-144016"/>
            <a:ext cx="12192000" cy="7029400"/>
          </a:xfrm>
          <a:prstGeom prst="rect">
            <a:avLst/>
          </a:prstGeom>
        </p:spPr>
      </p:pic>
    </p:spTree>
    <p:extLst>
      <p:ext uri="{BB962C8B-B14F-4D97-AF65-F5344CB8AC3E}">
        <p14:creationId xmlns:p14="http://schemas.microsoft.com/office/powerpoint/2010/main" val="395141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C38B3C-45F9-7B46-80C7-2A9CD661D325}"/>
              </a:ext>
            </a:extLst>
          </p:cNvPr>
          <p:cNvSpPr/>
          <p:nvPr/>
        </p:nvSpPr>
        <p:spPr>
          <a:xfrm>
            <a:off x="158092" y="3989601"/>
            <a:ext cx="2168327" cy="255800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473EC10-4936-6B41-8E3E-0F9D699673CC}"/>
              </a:ext>
            </a:extLst>
          </p:cNvPr>
          <p:cNvSpPr/>
          <p:nvPr/>
        </p:nvSpPr>
        <p:spPr>
          <a:xfrm>
            <a:off x="2609990" y="3989601"/>
            <a:ext cx="2168327" cy="255800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DF3FFB4-ACBC-6C46-BB00-07329A97BC70}"/>
              </a:ext>
            </a:extLst>
          </p:cNvPr>
          <p:cNvSpPr/>
          <p:nvPr/>
        </p:nvSpPr>
        <p:spPr>
          <a:xfrm>
            <a:off x="5026983" y="4001300"/>
            <a:ext cx="2168327" cy="255800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461D4FF-1577-4A49-B99E-5A2097C41432}"/>
              </a:ext>
            </a:extLst>
          </p:cNvPr>
          <p:cNvSpPr/>
          <p:nvPr/>
        </p:nvSpPr>
        <p:spPr>
          <a:xfrm>
            <a:off x="7470470" y="4002481"/>
            <a:ext cx="2168327" cy="255800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E6CDB0B-0FFE-884F-A1E2-DE03D599AEB4}"/>
              </a:ext>
            </a:extLst>
          </p:cNvPr>
          <p:cNvSpPr/>
          <p:nvPr/>
        </p:nvSpPr>
        <p:spPr>
          <a:xfrm>
            <a:off x="9864360" y="4003662"/>
            <a:ext cx="2168327" cy="255800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1BDE121-8676-424F-A0E3-2BE395C10B43}"/>
              </a:ext>
            </a:extLst>
          </p:cNvPr>
          <p:cNvSpPr>
            <a:spLocks noGrp="1"/>
          </p:cNvSpPr>
          <p:nvPr>
            <p:ph type="title"/>
          </p:nvPr>
        </p:nvSpPr>
        <p:spPr>
          <a:xfrm>
            <a:off x="532800" y="310394"/>
            <a:ext cx="11251832" cy="1007969"/>
          </a:xfrm>
        </p:spPr>
        <p:txBody>
          <a:bodyPr>
            <a:normAutofit fontScale="90000"/>
          </a:bodyPr>
          <a:lstStyle/>
          <a:p>
            <a:r>
              <a:rPr lang="en-GB" sz="4600" b="1" dirty="0">
                <a:solidFill>
                  <a:srgbClr val="005EB8"/>
                </a:solidFill>
                <a:latin typeface="Arial" panose="020B0604020202020204" pitchFamily="34" charset="0"/>
                <a:cs typeface="Arial" panose="020B0604020202020204" pitchFamily="34" charset="0"/>
              </a:rPr>
              <a:t>Your Healthcare Partnership:  5 key areas</a:t>
            </a:r>
          </a:p>
        </p:txBody>
      </p:sp>
      <p:sp>
        <p:nvSpPr>
          <p:cNvPr id="3" name="Content Placeholder 2">
            <a:extLst>
              <a:ext uri="{FF2B5EF4-FFF2-40B4-BE49-F238E27FC236}">
                <a16:creationId xmlns:a16="http://schemas.microsoft.com/office/drawing/2014/main" id="{A1F24B45-AC6F-4ECD-A22F-4272615FDA83}"/>
              </a:ext>
            </a:extLst>
          </p:cNvPr>
          <p:cNvSpPr>
            <a:spLocks noGrp="1"/>
          </p:cNvSpPr>
          <p:nvPr>
            <p:ph idx="1"/>
          </p:nvPr>
        </p:nvSpPr>
        <p:spPr>
          <a:xfrm>
            <a:off x="159314" y="4465748"/>
            <a:ext cx="2159486" cy="1126901"/>
          </a:xfrm>
        </p:spPr>
        <p:txBody>
          <a:bodyPr>
            <a:normAutofit/>
          </a:bodyPr>
          <a:lstStyle/>
          <a:p>
            <a:pPr marL="0" indent="0" algn="ctr">
              <a:spcAft>
                <a:spcPts val="1200"/>
              </a:spcAft>
              <a:buNone/>
            </a:pPr>
            <a:r>
              <a:rPr lang="en-GB" dirty="0">
                <a:solidFill>
                  <a:schemeClr val="tx1">
                    <a:lumMod val="65000"/>
                    <a:lumOff val="35000"/>
                  </a:schemeClr>
                </a:solidFill>
              </a:rPr>
              <a:t>Long</a:t>
            </a:r>
            <a:br>
              <a:rPr lang="en-GB" dirty="0">
                <a:solidFill>
                  <a:schemeClr val="tx1">
                    <a:lumMod val="65000"/>
                    <a:lumOff val="35000"/>
                  </a:schemeClr>
                </a:solidFill>
              </a:rPr>
            </a:br>
            <a:r>
              <a:rPr lang="en-GB" dirty="0">
                <a:solidFill>
                  <a:schemeClr val="tx1">
                    <a:lumMod val="65000"/>
                    <a:lumOff val="35000"/>
                  </a:schemeClr>
                </a:solidFill>
              </a:rPr>
              <a:t>COVID</a:t>
            </a:r>
          </a:p>
        </p:txBody>
      </p:sp>
      <p:sp>
        <p:nvSpPr>
          <p:cNvPr id="4" name="Slide Number Placeholder 3">
            <a:extLst>
              <a:ext uri="{FF2B5EF4-FFF2-40B4-BE49-F238E27FC236}">
                <a16:creationId xmlns:a16="http://schemas.microsoft.com/office/drawing/2014/main" id="{76719508-B06D-4FD6-A606-8AF8D5030988}"/>
              </a:ext>
            </a:extLst>
          </p:cNvPr>
          <p:cNvSpPr>
            <a:spLocks noGrp="1"/>
          </p:cNvSpPr>
          <p:nvPr>
            <p:ph type="sldNum" sz="quarter" idx="12"/>
          </p:nvPr>
        </p:nvSpPr>
        <p:spPr>
          <a:xfrm>
            <a:off x="9432112"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627376-D145-DB40-BC22-27561DBA4A86}" type="slidenum">
              <a:rPr lang="en-GB" smtClean="0"/>
              <a:pPr/>
              <a:t>15</a:t>
            </a:fld>
            <a:endParaRPr lang="en-GB" dirty="0"/>
          </a:p>
        </p:txBody>
      </p:sp>
      <p:sp>
        <p:nvSpPr>
          <p:cNvPr id="9" name="Content Placeholder 2">
            <a:extLst>
              <a:ext uri="{FF2B5EF4-FFF2-40B4-BE49-F238E27FC236}">
                <a16:creationId xmlns:a16="http://schemas.microsoft.com/office/drawing/2014/main" id="{47443217-A3A8-AB4A-B4D4-134E30900C49}"/>
              </a:ext>
            </a:extLst>
          </p:cNvPr>
          <p:cNvSpPr txBox="1">
            <a:spLocks/>
          </p:cNvSpPr>
          <p:nvPr/>
        </p:nvSpPr>
        <p:spPr>
          <a:xfrm>
            <a:off x="2609989" y="4649273"/>
            <a:ext cx="2168327" cy="759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GB" dirty="0">
                <a:solidFill>
                  <a:schemeClr val="tx1">
                    <a:lumMod val="65000"/>
                    <a:lumOff val="35000"/>
                  </a:schemeClr>
                </a:solidFill>
              </a:rPr>
              <a:t>Digital</a:t>
            </a:r>
          </a:p>
        </p:txBody>
      </p:sp>
      <p:sp>
        <p:nvSpPr>
          <p:cNvPr id="10" name="Content Placeholder 2">
            <a:extLst>
              <a:ext uri="{FF2B5EF4-FFF2-40B4-BE49-F238E27FC236}">
                <a16:creationId xmlns:a16="http://schemas.microsoft.com/office/drawing/2014/main" id="{DF3EFDC0-E72A-5841-B899-96F96A0EB374}"/>
              </a:ext>
            </a:extLst>
          </p:cNvPr>
          <p:cNvSpPr txBox="1">
            <a:spLocks/>
          </p:cNvSpPr>
          <p:nvPr/>
        </p:nvSpPr>
        <p:spPr>
          <a:xfrm>
            <a:off x="5069508" y="4649271"/>
            <a:ext cx="2160159" cy="7598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GB" dirty="0">
                <a:solidFill>
                  <a:schemeClr val="tx1">
                    <a:lumMod val="65000"/>
                    <a:lumOff val="35000"/>
                  </a:schemeClr>
                </a:solidFill>
              </a:rPr>
              <a:t>Virtual </a:t>
            </a:r>
            <a:br>
              <a:rPr lang="en-GB" dirty="0">
                <a:solidFill>
                  <a:schemeClr val="tx1">
                    <a:lumMod val="65000"/>
                    <a:lumOff val="35000"/>
                  </a:schemeClr>
                </a:solidFill>
              </a:rPr>
            </a:br>
            <a:r>
              <a:rPr lang="en-GB" dirty="0">
                <a:solidFill>
                  <a:schemeClr val="tx1">
                    <a:lumMod val="65000"/>
                    <a:lumOff val="35000"/>
                  </a:schemeClr>
                </a:solidFill>
              </a:rPr>
              <a:t>ward</a:t>
            </a:r>
          </a:p>
        </p:txBody>
      </p:sp>
      <p:sp>
        <p:nvSpPr>
          <p:cNvPr id="11" name="Content Placeholder 2">
            <a:extLst>
              <a:ext uri="{FF2B5EF4-FFF2-40B4-BE49-F238E27FC236}">
                <a16:creationId xmlns:a16="http://schemas.microsoft.com/office/drawing/2014/main" id="{9BF03202-CF80-BC4D-9A37-9ED84CE24F1B}"/>
              </a:ext>
            </a:extLst>
          </p:cNvPr>
          <p:cNvSpPr txBox="1">
            <a:spLocks/>
          </p:cNvSpPr>
          <p:nvPr/>
        </p:nvSpPr>
        <p:spPr>
          <a:xfrm>
            <a:off x="7501741" y="4465748"/>
            <a:ext cx="2129436" cy="1889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GB" dirty="0">
                <a:solidFill>
                  <a:schemeClr val="tx1">
                    <a:lumMod val="65000"/>
                    <a:lumOff val="35000"/>
                  </a:schemeClr>
                </a:solidFill>
              </a:rPr>
              <a:t>Equality, diversity and inclusion</a:t>
            </a:r>
          </a:p>
        </p:txBody>
      </p:sp>
      <p:sp>
        <p:nvSpPr>
          <p:cNvPr id="12" name="Content Placeholder 2">
            <a:extLst>
              <a:ext uri="{FF2B5EF4-FFF2-40B4-BE49-F238E27FC236}">
                <a16:creationId xmlns:a16="http://schemas.microsoft.com/office/drawing/2014/main" id="{E95DD695-8DA1-5043-AE6B-7A8500768D86}"/>
              </a:ext>
            </a:extLst>
          </p:cNvPr>
          <p:cNvSpPr txBox="1">
            <a:spLocks/>
          </p:cNvSpPr>
          <p:nvPr/>
        </p:nvSpPr>
        <p:spPr>
          <a:xfrm>
            <a:off x="9883477" y="4465749"/>
            <a:ext cx="2149210" cy="2255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GB" dirty="0">
                <a:solidFill>
                  <a:schemeClr val="tx1">
                    <a:lumMod val="65000"/>
                    <a:lumOff val="35000"/>
                  </a:schemeClr>
                </a:solidFill>
              </a:rPr>
              <a:t>Urgent and emergency care: sustaining flow</a:t>
            </a:r>
          </a:p>
        </p:txBody>
      </p:sp>
      <p:pic>
        <p:nvPicPr>
          <p:cNvPr id="14" name="Graphic 13" descr="Siren with solid fill">
            <a:extLst>
              <a:ext uri="{FF2B5EF4-FFF2-40B4-BE49-F238E27FC236}">
                <a16:creationId xmlns:a16="http://schemas.microsoft.com/office/drawing/2014/main" id="{154B53D7-A780-D144-ADAD-9659436EA81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6954" y="2420103"/>
            <a:ext cx="1381726" cy="1381726"/>
          </a:xfrm>
          <a:prstGeom prst="rect">
            <a:avLst/>
          </a:prstGeom>
        </p:spPr>
      </p:pic>
      <p:pic>
        <p:nvPicPr>
          <p:cNvPr id="16" name="Graphic 15" descr="N95 mask with solid fill">
            <a:extLst>
              <a:ext uri="{FF2B5EF4-FFF2-40B4-BE49-F238E27FC236}">
                <a16:creationId xmlns:a16="http://schemas.microsoft.com/office/drawing/2014/main" id="{029F7BEA-312B-784E-99ED-B0755B162FA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5390" y="2233468"/>
            <a:ext cx="1568361" cy="1568361"/>
          </a:xfrm>
          <a:prstGeom prst="rect">
            <a:avLst/>
          </a:prstGeom>
        </p:spPr>
      </p:pic>
      <p:pic>
        <p:nvPicPr>
          <p:cNvPr id="18" name="Graphic 17" descr="Cloud Computing with solid fill">
            <a:extLst>
              <a:ext uri="{FF2B5EF4-FFF2-40B4-BE49-F238E27FC236}">
                <a16:creationId xmlns:a16="http://schemas.microsoft.com/office/drawing/2014/main" id="{3ED88FFE-8891-064A-88EC-0D8F2A7F9AC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09971" y="2114810"/>
            <a:ext cx="1568361" cy="1568361"/>
          </a:xfrm>
          <a:prstGeom prst="rect">
            <a:avLst/>
          </a:prstGeom>
        </p:spPr>
      </p:pic>
      <p:pic>
        <p:nvPicPr>
          <p:cNvPr id="20" name="Graphic 19" descr="Scales of justice with solid fill">
            <a:extLst>
              <a:ext uri="{FF2B5EF4-FFF2-40B4-BE49-F238E27FC236}">
                <a16:creationId xmlns:a16="http://schemas.microsoft.com/office/drawing/2014/main" id="{66368E1B-E9F7-7048-82C3-26B62022234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43329" y="2284765"/>
            <a:ext cx="1568360" cy="1568360"/>
          </a:xfrm>
          <a:prstGeom prst="rect">
            <a:avLst/>
          </a:prstGeom>
        </p:spPr>
      </p:pic>
      <p:pic>
        <p:nvPicPr>
          <p:cNvPr id="22" name="Graphic 21" descr="Heart with pulse with solid fill">
            <a:extLst>
              <a:ext uri="{FF2B5EF4-FFF2-40B4-BE49-F238E27FC236}">
                <a16:creationId xmlns:a16="http://schemas.microsoft.com/office/drawing/2014/main" id="{4B86E145-AD73-034B-A667-3AE3AB3313D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9703" y="2307359"/>
            <a:ext cx="1568361" cy="1568361"/>
          </a:xfrm>
          <a:prstGeom prst="rect">
            <a:avLst/>
          </a:prstGeom>
        </p:spPr>
      </p:pic>
      <p:sp>
        <p:nvSpPr>
          <p:cNvPr id="28" name="Rectangle 27">
            <a:extLst>
              <a:ext uri="{FF2B5EF4-FFF2-40B4-BE49-F238E27FC236}">
                <a16:creationId xmlns:a16="http://schemas.microsoft.com/office/drawing/2014/main" id="{2FE3A2ED-FF43-784E-AF66-7D56CB0C35BC}"/>
              </a:ext>
            </a:extLst>
          </p:cNvPr>
          <p:cNvSpPr/>
          <p:nvPr/>
        </p:nvSpPr>
        <p:spPr>
          <a:xfrm>
            <a:off x="163351" y="3863174"/>
            <a:ext cx="2168327" cy="141668"/>
          </a:xfrm>
          <a:prstGeom prst="rect">
            <a:avLst/>
          </a:prstGeom>
          <a:solidFill>
            <a:srgbClr val="1C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29D32B3-E5CD-F241-9654-D38C9E873075}"/>
              </a:ext>
            </a:extLst>
          </p:cNvPr>
          <p:cNvSpPr/>
          <p:nvPr/>
        </p:nvSpPr>
        <p:spPr>
          <a:xfrm>
            <a:off x="2610337" y="3863174"/>
            <a:ext cx="2168327" cy="141668"/>
          </a:xfrm>
          <a:prstGeom prst="rect">
            <a:avLst/>
          </a:prstGeom>
          <a:solidFill>
            <a:srgbClr val="1C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6C9F4AB-9779-AB46-93BE-3369BD72B39B}"/>
              </a:ext>
            </a:extLst>
          </p:cNvPr>
          <p:cNvSpPr/>
          <p:nvPr/>
        </p:nvSpPr>
        <p:spPr>
          <a:xfrm>
            <a:off x="5031565" y="3863174"/>
            <a:ext cx="2168327" cy="141668"/>
          </a:xfrm>
          <a:prstGeom prst="rect">
            <a:avLst/>
          </a:prstGeom>
          <a:solidFill>
            <a:srgbClr val="1C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F28F20B-512F-7A48-980C-F8EFD0ECA570}"/>
              </a:ext>
            </a:extLst>
          </p:cNvPr>
          <p:cNvSpPr/>
          <p:nvPr/>
        </p:nvSpPr>
        <p:spPr>
          <a:xfrm>
            <a:off x="7465672" y="3863174"/>
            <a:ext cx="2168327" cy="141668"/>
          </a:xfrm>
          <a:prstGeom prst="rect">
            <a:avLst/>
          </a:prstGeom>
          <a:solidFill>
            <a:srgbClr val="1C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AEFD904-6577-9A48-AB82-7B1955DB2D50}"/>
              </a:ext>
            </a:extLst>
          </p:cNvPr>
          <p:cNvSpPr/>
          <p:nvPr/>
        </p:nvSpPr>
        <p:spPr>
          <a:xfrm>
            <a:off x="9861143" y="3863174"/>
            <a:ext cx="2168327" cy="141668"/>
          </a:xfrm>
          <a:prstGeom prst="rect">
            <a:avLst/>
          </a:prstGeom>
          <a:solidFill>
            <a:srgbClr val="1C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434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9ABBD3-B2BF-244C-B26C-87ADEEEB9A68}"/>
              </a:ext>
            </a:extLst>
          </p:cNvPr>
          <p:cNvSpPr/>
          <p:nvPr/>
        </p:nvSpPr>
        <p:spPr>
          <a:xfrm>
            <a:off x="111211" y="0"/>
            <a:ext cx="12080789" cy="753345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2D2A0EAE-8A92-234B-A026-B77B28967594}"/>
              </a:ext>
            </a:extLst>
          </p:cNvPr>
          <p:cNvSpPr/>
          <p:nvPr/>
        </p:nvSpPr>
        <p:spPr>
          <a:xfrm>
            <a:off x="1524000" y="4398783"/>
            <a:ext cx="9136011" cy="1063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26" name="Rectangle 25">
            <a:extLst>
              <a:ext uri="{FF2B5EF4-FFF2-40B4-BE49-F238E27FC236}">
                <a16:creationId xmlns:a16="http://schemas.microsoft.com/office/drawing/2014/main" id="{197CDB00-8583-D64A-BC34-81250146BE58}"/>
              </a:ext>
            </a:extLst>
          </p:cNvPr>
          <p:cNvSpPr/>
          <p:nvPr/>
        </p:nvSpPr>
        <p:spPr>
          <a:xfrm>
            <a:off x="1523999" y="3580889"/>
            <a:ext cx="9136013" cy="817894"/>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28" name="Rectangle 27">
            <a:extLst>
              <a:ext uri="{FF2B5EF4-FFF2-40B4-BE49-F238E27FC236}">
                <a16:creationId xmlns:a16="http://schemas.microsoft.com/office/drawing/2014/main" id="{201A0710-3F4F-2747-89C9-EF8A6F60A04B}"/>
              </a:ext>
            </a:extLst>
          </p:cNvPr>
          <p:cNvSpPr/>
          <p:nvPr/>
        </p:nvSpPr>
        <p:spPr>
          <a:xfrm>
            <a:off x="1524000" y="5544371"/>
            <a:ext cx="9136010" cy="198694"/>
          </a:xfrm>
          <a:prstGeom prst="rect">
            <a:avLst/>
          </a:prstGeom>
          <a:solidFill>
            <a:srgbClr val="D9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5E7B30C6-57E6-E94F-8577-732A73EEADA5}"/>
              </a:ext>
            </a:extLst>
          </p:cNvPr>
          <p:cNvSpPr/>
          <p:nvPr/>
        </p:nvSpPr>
        <p:spPr>
          <a:xfrm>
            <a:off x="1524001" y="2435678"/>
            <a:ext cx="8436428" cy="1054044"/>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2" name="Title 1">
            <a:extLst>
              <a:ext uri="{FF2B5EF4-FFF2-40B4-BE49-F238E27FC236}">
                <a16:creationId xmlns:a16="http://schemas.microsoft.com/office/drawing/2014/main" id="{8C759E1C-447F-DF4F-8AFE-DE919DE43C4E}"/>
              </a:ext>
            </a:extLst>
          </p:cNvPr>
          <p:cNvSpPr>
            <a:spLocks noGrp="1"/>
          </p:cNvSpPr>
          <p:nvPr>
            <p:ph type="ctrTitle"/>
          </p:nvPr>
        </p:nvSpPr>
        <p:spPr>
          <a:xfrm>
            <a:off x="1719941" y="1699022"/>
            <a:ext cx="7053944" cy="1790700"/>
          </a:xfrm>
        </p:spPr>
        <p:txBody>
          <a:bodyPr>
            <a:normAutofit/>
          </a:bodyPr>
          <a:lstStyle/>
          <a:p>
            <a:pPr algn="l"/>
            <a:r>
              <a:rPr lang="en-GB" sz="6600" b="1" dirty="0">
                <a:solidFill>
                  <a:schemeClr val="bg1"/>
                </a:solidFill>
                <a:latin typeface="Arial" panose="020B0604020202020204" pitchFamily="34" charset="0"/>
                <a:cs typeface="Arial" panose="020B0604020202020204" pitchFamily="34" charset="0"/>
              </a:rPr>
              <a:t>Better together</a:t>
            </a:r>
          </a:p>
        </p:txBody>
      </p:sp>
      <p:sp>
        <p:nvSpPr>
          <p:cNvPr id="3" name="Subtitle 2">
            <a:extLst>
              <a:ext uri="{FF2B5EF4-FFF2-40B4-BE49-F238E27FC236}">
                <a16:creationId xmlns:a16="http://schemas.microsoft.com/office/drawing/2014/main" id="{A9DEF167-A2F6-9E4C-9658-6DACE44FC836}"/>
              </a:ext>
            </a:extLst>
          </p:cNvPr>
          <p:cNvSpPr>
            <a:spLocks noGrp="1"/>
          </p:cNvSpPr>
          <p:nvPr>
            <p:ph type="subTitle" idx="1"/>
          </p:nvPr>
        </p:nvSpPr>
        <p:spPr>
          <a:xfrm>
            <a:off x="1719943" y="3700293"/>
            <a:ext cx="8654143" cy="910658"/>
          </a:xfrm>
        </p:spPr>
        <p:txBody>
          <a:bodyPr>
            <a:normAutofit/>
          </a:bodyPr>
          <a:lstStyle/>
          <a:p>
            <a:pPr algn="l"/>
            <a:r>
              <a:rPr lang="en-GB" sz="3300" dirty="0">
                <a:solidFill>
                  <a:schemeClr val="bg1"/>
                </a:solidFill>
              </a:rPr>
              <a:t>Taking forward collaborative working</a:t>
            </a:r>
          </a:p>
        </p:txBody>
      </p:sp>
      <p:sp>
        <p:nvSpPr>
          <p:cNvPr id="24" name="Subtitle 2">
            <a:extLst>
              <a:ext uri="{FF2B5EF4-FFF2-40B4-BE49-F238E27FC236}">
                <a16:creationId xmlns:a16="http://schemas.microsoft.com/office/drawing/2014/main" id="{665F6845-4136-1848-9831-18E8E2C9BFD6}"/>
              </a:ext>
            </a:extLst>
          </p:cNvPr>
          <p:cNvSpPr txBox="1">
            <a:spLocks/>
          </p:cNvSpPr>
          <p:nvPr/>
        </p:nvSpPr>
        <p:spPr>
          <a:xfrm>
            <a:off x="2133601" y="4465967"/>
            <a:ext cx="6622922" cy="1277098"/>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750"/>
              </a:spcBef>
            </a:pPr>
            <a:r>
              <a:rPr lang="en-GB" sz="1800" dirty="0">
                <a:solidFill>
                  <a:prstClr val="black"/>
                </a:solidFill>
              </a:rPr>
              <a:t>Hounslow and Richmond Community Healthcare NHS Trust</a:t>
            </a:r>
          </a:p>
          <a:p>
            <a:pPr algn="l" defTabSz="685800">
              <a:spcBef>
                <a:spcPts val="750"/>
              </a:spcBef>
            </a:pPr>
            <a:r>
              <a:rPr lang="en-GB" sz="1800" dirty="0">
                <a:solidFill>
                  <a:prstClr val="black"/>
                </a:solidFill>
              </a:rPr>
              <a:t>Kingston Hospital NHS Foundation Trust</a:t>
            </a:r>
          </a:p>
          <a:p>
            <a:pPr algn="l" defTabSz="685800">
              <a:spcBef>
                <a:spcPts val="750"/>
              </a:spcBef>
            </a:pPr>
            <a:r>
              <a:rPr lang="en-GB" sz="1800" dirty="0">
                <a:solidFill>
                  <a:prstClr val="black"/>
                </a:solidFill>
              </a:rPr>
              <a:t>Your Healthcare</a:t>
            </a:r>
          </a:p>
        </p:txBody>
      </p:sp>
      <p:sp>
        <p:nvSpPr>
          <p:cNvPr id="18" name="TextBox 17">
            <a:extLst>
              <a:ext uri="{FF2B5EF4-FFF2-40B4-BE49-F238E27FC236}">
                <a16:creationId xmlns:a16="http://schemas.microsoft.com/office/drawing/2014/main" id="{71B36C9F-B57A-D549-864D-CD41011D28AA}"/>
              </a:ext>
            </a:extLst>
          </p:cNvPr>
          <p:cNvSpPr txBox="1"/>
          <p:nvPr/>
        </p:nvSpPr>
        <p:spPr>
          <a:xfrm>
            <a:off x="1719943" y="4431845"/>
            <a:ext cx="489859" cy="415498"/>
          </a:xfrm>
          <a:prstGeom prst="rect">
            <a:avLst/>
          </a:prstGeom>
          <a:noFill/>
        </p:spPr>
        <p:txBody>
          <a:bodyPr wrap="square" rtlCol="0">
            <a:spAutoFit/>
          </a:bodyPr>
          <a:lstStyle/>
          <a:p>
            <a:pPr defTabSz="342900"/>
            <a:r>
              <a:rPr lang="en-GB" sz="2100" b="1" dirty="0">
                <a:solidFill>
                  <a:srgbClr val="005EB8"/>
                </a:solidFill>
                <a:latin typeface="Arial Black" panose="020B0604020202020204" pitchFamily="34" charset="0"/>
                <a:cs typeface="Arial Black" panose="020B0604020202020204" pitchFamily="34" charset="0"/>
              </a:rPr>
              <a:t>+</a:t>
            </a:r>
            <a:endParaRPr lang="en-GB" sz="1350" b="1" dirty="0">
              <a:solidFill>
                <a:srgbClr val="005EB8"/>
              </a:solidFill>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4A0D2635-8BB6-6946-9EB0-4202CE31B74F}"/>
              </a:ext>
            </a:extLst>
          </p:cNvPr>
          <p:cNvSpPr txBox="1"/>
          <p:nvPr/>
        </p:nvSpPr>
        <p:spPr>
          <a:xfrm>
            <a:off x="1719943" y="4768395"/>
            <a:ext cx="489859" cy="415498"/>
          </a:xfrm>
          <a:prstGeom prst="rect">
            <a:avLst/>
          </a:prstGeom>
          <a:noFill/>
        </p:spPr>
        <p:txBody>
          <a:bodyPr wrap="square" rtlCol="0">
            <a:spAutoFit/>
          </a:bodyPr>
          <a:lstStyle/>
          <a:p>
            <a:pPr defTabSz="342900"/>
            <a:r>
              <a:rPr lang="en-GB" sz="2100" b="1" dirty="0">
                <a:solidFill>
                  <a:srgbClr val="005EB8"/>
                </a:solidFill>
                <a:latin typeface="Arial Black" panose="020B0604020202020204" pitchFamily="34" charset="0"/>
                <a:cs typeface="Arial Black" panose="020B0604020202020204" pitchFamily="34" charset="0"/>
              </a:rPr>
              <a:t>+</a:t>
            </a:r>
            <a:endParaRPr lang="en-GB" sz="1350" b="1" dirty="0">
              <a:solidFill>
                <a:srgbClr val="005EB8"/>
              </a:solidFill>
              <a:latin typeface="Arial Black" panose="020B0604020202020204" pitchFamily="34" charset="0"/>
              <a:cs typeface="Arial Black" panose="020B0604020202020204" pitchFamily="34" charset="0"/>
            </a:endParaRPr>
          </a:p>
        </p:txBody>
      </p:sp>
      <p:sp>
        <p:nvSpPr>
          <p:cNvPr id="36" name="TextBox 35">
            <a:extLst>
              <a:ext uri="{FF2B5EF4-FFF2-40B4-BE49-F238E27FC236}">
                <a16:creationId xmlns:a16="http://schemas.microsoft.com/office/drawing/2014/main" id="{22F9DFE0-4E28-2641-8C0E-AE0CA041A14C}"/>
              </a:ext>
            </a:extLst>
          </p:cNvPr>
          <p:cNvSpPr txBox="1"/>
          <p:nvPr/>
        </p:nvSpPr>
        <p:spPr>
          <a:xfrm>
            <a:off x="1719943" y="5092245"/>
            <a:ext cx="489859" cy="415498"/>
          </a:xfrm>
          <a:prstGeom prst="rect">
            <a:avLst/>
          </a:prstGeom>
          <a:noFill/>
        </p:spPr>
        <p:txBody>
          <a:bodyPr wrap="square" rtlCol="0">
            <a:spAutoFit/>
          </a:bodyPr>
          <a:lstStyle/>
          <a:p>
            <a:pPr defTabSz="342900"/>
            <a:r>
              <a:rPr lang="en-GB" sz="2100" b="1" dirty="0">
                <a:solidFill>
                  <a:srgbClr val="005EB8"/>
                </a:solidFill>
                <a:latin typeface="Arial Black" panose="020B0604020202020204" pitchFamily="34" charset="0"/>
                <a:cs typeface="Arial Black" panose="020B0604020202020204" pitchFamily="34" charset="0"/>
              </a:rPr>
              <a:t>+</a:t>
            </a:r>
            <a:endParaRPr lang="en-GB" sz="1350" b="1" dirty="0">
              <a:solidFill>
                <a:srgbClr val="005EB8"/>
              </a:solidFill>
              <a:latin typeface="Arial Black" panose="020B0604020202020204" pitchFamily="34" charset="0"/>
              <a:cs typeface="Arial Black" panose="020B0604020202020204" pitchFamily="34" charset="0"/>
            </a:endParaRPr>
          </a:p>
        </p:txBody>
      </p:sp>
      <p:pic>
        <p:nvPicPr>
          <p:cNvPr id="22" name="Picture 21" descr="A blue and white logo&#10;&#10;Description automatically generated with medium confidence">
            <a:extLst>
              <a:ext uri="{FF2B5EF4-FFF2-40B4-BE49-F238E27FC236}">
                <a16:creationId xmlns:a16="http://schemas.microsoft.com/office/drawing/2014/main" id="{B17E6228-3082-AF47-9ADA-A3F0811244E7}"/>
              </a:ext>
            </a:extLst>
          </p:cNvPr>
          <p:cNvPicPr>
            <a:picLocks noChangeAspect="1"/>
          </p:cNvPicPr>
          <p:nvPr/>
        </p:nvPicPr>
        <p:blipFill>
          <a:blip r:embed="rId3"/>
          <a:stretch>
            <a:fillRect/>
          </a:stretch>
        </p:blipFill>
        <p:spPr>
          <a:xfrm>
            <a:off x="9458447" y="1310590"/>
            <a:ext cx="817667" cy="327067"/>
          </a:xfrm>
          <a:prstGeom prst="rect">
            <a:avLst/>
          </a:prstGeom>
        </p:spPr>
      </p:pic>
      <p:sp>
        <p:nvSpPr>
          <p:cNvPr id="4" name="Slide Number Placeholder 3">
            <a:extLst>
              <a:ext uri="{FF2B5EF4-FFF2-40B4-BE49-F238E27FC236}">
                <a16:creationId xmlns:a16="http://schemas.microsoft.com/office/drawing/2014/main" id="{58A3F7E4-A48D-B44A-8597-0692D7BBB6F5}"/>
              </a:ext>
            </a:extLst>
          </p:cNvPr>
          <p:cNvSpPr>
            <a:spLocks noGrp="1"/>
          </p:cNvSpPr>
          <p:nvPr>
            <p:ph type="sldNum" sz="quarter" idx="12"/>
          </p:nvPr>
        </p:nvSpPr>
        <p:spPr/>
        <p:txBody>
          <a:bodyPr/>
          <a:lstStyle/>
          <a:p>
            <a:pPr defTabSz="342900"/>
            <a:fld id="{8B627376-D145-DB40-BC22-27561DBA4A86}" type="slidenum">
              <a:rPr lang="en-GB">
                <a:solidFill>
                  <a:prstClr val="black">
                    <a:tint val="75000"/>
                  </a:prstClr>
                </a:solidFill>
                <a:latin typeface="Calibri" panose="020F0502020204030204"/>
              </a:rPr>
              <a:pPr defTabSz="342900"/>
              <a:t>16</a:t>
            </a:fld>
            <a:endParaRPr lang="en-GB">
              <a:solidFill>
                <a:prstClr val="black">
                  <a:tint val="75000"/>
                </a:prstClr>
              </a:solidFill>
              <a:latin typeface="Calibri" panose="020F0502020204030204"/>
            </a:endParaRPr>
          </a:p>
        </p:txBody>
      </p:sp>
      <p:pic>
        <p:nvPicPr>
          <p:cNvPr id="6" name="Picture 5" descr="A picture containing graphical user interface&#10;&#10;Description automatically generated">
            <a:extLst>
              <a:ext uri="{FF2B5EF4-FFF2-40B4-BE49-F238E27FC236}">
                <a16:creationId xmlns:a16="http://schemas.microsoft.com/office/drawing/2014/main" id="{CEB28E49-19DA-4F43-9EA1-E583A84B6D54}"/>
              </a:ext>
            </a:extLst>
          </p:cNvPr>
          <p:cNvPicPr>
            <a:picLocks noChangeAspect="1"/>
          </p:cNvPicPr>
          <p:nvPr/>
        </p:nvPicPr>
        <p:blipFill rotWithShape="1">
          <a:blip r:embed="rId4">
            <a:extLst>
              <a:ext uri="{28A0092B-C50C-407E-A947-70E740481C1C}">
                <a14:useLocalDpi xmlns:a14="http://schemas.microsoft.com/office/drawing/2010/main" val="0"/>
              </a:ext>
            </a:extLst>
          </a:blip>
          <a:srcRect t="23239" b="39299"/>
          <a:stretch/>
        </p:blipFill>
        <p:spPr>
          <a:xfrm>
            <a:off x="1475814" y="493870"/>
            <a:ext cx="6732240" cy="1783003"/>
          </a:xfrm>
          <a:prstGeom prst="rect">
            <a:avLst/>
          </a:prstGeom>
        </p:spPr>
      </p:pic>
    </p:spTree>
    <p:extLst>
      <p:ext uri="{BB962C8B-B14F-4D97-AF65-F5344CB8AC3E}">
        <p14:creationId xmlns:p14="http://schemas.microsoft.com/office/powerpoint/2010/main" val="2733266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A715FA-14EF-4550-AC74-76EA7D1E2CD5}"/>
              </a:ext>
            </a:extLst>
          </p:cNvPr>
          <p:cNvPicPr>
            <a:picLocks noChangeAspect="1"/>
          </p:cNvPicPr>
          <p:nvPr/>
        </p:nvPicPr>
        <p:blipFill rotWithShape="1">
          <a:blip r:embed="rId3"/>
          <a:srcRect l="11414" t="17801" r="30313" b="5201"/>
          <a:stretch/>
        </p:blipFill>
        <p:spPr>
          <a:xfrm>
            <a:off x="1781412" y="222212"/>
            <a:ext cx="8629177" cy="6413577"/>
          </a:xfrm>
          <a:prstGeom prst="rect">
            <a:avLst/>
          </a:prstGeom>
        </p:spPr>
      </p:pic>
    </p:spTree>
    <p:extLst>
      <p:ext uri="{BB962C8B-B14F-4D97-AF65-F5344CB8AC3E}">
        <p14:creationId xmlns:p14="http://schemas.microsoft.com/office/powerpoint/2010/main" val="2347755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CD9FC-9433-49A5-8265-C41BE4D7D31D}"/>
              </a:ext>
            </a:extLst>
          </p:cNvPr>
          <p:cNvSpPr>
            <a:spLocks noGrp="1"/>
          </p:cNvSpPr>
          <p:nvPr>
            <p:ph idx="1"/>
          </p:nvPr>
        </p:nvSpPr>
        <p:spPr>
          <a:xfrm>
            <a:off x="4079776" y="1772816"/>
            <a:ext cx="7251370" cy="703852"/>
          </a:xfrm>
        </p:spPr>
        <p:txBody>
          <a:bodyPr>
            <a:noAutofit/>
          </a:bodyPr>
          <a:lstStyle/>
          <a:p>
            <a:pPr marL="0" indent="0">
              <a:buNone/>
            </a:pPr>
            <a:r>
              <a:rPr lang="en-GB" sz="2600" b="1" dirty="0">
                <a:solidFill>
                  <a:srgbClr val="005EB8"/>
                </a:solidFill>
              </a:rPr>
              <a:t>Workforce</a:t>
            </a:r>
          </a:p>
          <a:p>
            <a:pPr marL="0" indent="0">
              <a:buNone/>
            </a:pPr>
            <a:r>
              <a:rPr lang="en-GB" sz="2600" dirty="0"/>
              <a:t>Health and wellbeing, recruitment and retention</a:t>
            </a:r>
          </a:p>
        </p:txBody>
      </p:sp>
      <p:sp>
        <p:nvSpPr>
          <p:cNvPr id="5" name="Rectangle 4">
            <a:extLst>
              <a:ext uri="{FF2B5EF4-FFF2-40B4-BE49-F238E27FC236}">
                <a16:creationId xmlns:a16="http://schemas.microsoft.com/office/drawing/2014/main" id="{A4AA575C-E2AD-4221-8366-D696B46D0801}"/>
              </a:ext>
            </a:extLst>
          </p:cNvPr>
          <p:cNvSpPr/>
          <p:nvPr/>
        </p:nvSpPr>
        <p:spPr>
          <a:xfrm>
            <a:off x="0" y="-38101"/>
            <a:ext cx="12192000" cy="1507616"/>
          </a:xfrm>
          <a:prstGeom prst="rect">
            <a:avLst/>
          </a:prstGeom>
          <a:solidFill>
            <a:srgbClr val="005EB8"/>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lvl="1" eaLnBrk="0" fontAlgn="base" hangingPunct="0">
              <a:spcBef>
                <a:spcPct val="0"/>
              </a:spcBef>
              <a:spcAft>
                <a:spcPct val="0"/>
              </a:spcAft>
              <a:defRPr/>
            </a:pPr>
            <a:r>
              <a:rPr lang="en-GB" sz="4000" b="1" dirty="0">
                <a:solidFill>
                  <a:prstClr val="white"/>
                </a:solidFill>
                <a:latin typeface="Arial" panose="020B0604020202020204" pitchFamily="34" charset="0"/>
                <a:cs typeface="Arial" panose="020B0604020202020204" pitchFamily="34" charset="0"/>
              </a:rPr>
              <a:t>Current areas of focus</a:t>
            </a:r>
          </a:p>
        </p:txBody>
      </p:sp>
      <p:pic>
        <p:nvPicPr>
          <p:cNvPr id="6" name="Picture 5" descr="Icon&#10;&#10;Description automatically generated">
            <a:extLst>
              <a:ext uri="{FF2B5EF4-FFF2-40B4-BE49-F238E27FC236}">
                <a16:creationId xmlns:a16="http://schemas.microsoft.com/office/drawing/2014/main" id="{0DEF260A-7890-424A-85F9-F12D10CFD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078" y="1593978"/>
            <a:ext cx="1068461" cy="1080000"/>
          </a:xfrm>
          <a:prstGeom prst="rect">
            <a:avLst/>
          </a:prstGeom>
        </p:spPr>
      </p:pic>
      <p:pic>
        <p:nvPicPr>
          <p:cNvPr id="8" name="Picture 7" descr="Icon&#10;&#10;Description automatically generated">
            <a:extLst>
              <a:ext uri="{FF2B5EF4-FFF2-40B4-BE49-F238E27FC236}">
                <a16:creationId xmlns:a16="http://schemas.microsoft.com/office/drawing/2014/main" id="{66C9A919-94E7-45B2-B331-1BC8DCE0D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078" y="2911919"/>
            <a:ext cx="1084596" cy="1080000"/>
          </a:xfrm>
          <a:prstGeom prst="rect">
            <a:avLst/>
          </a:prstGeom>
        </p:spPr>
      </p:pic>
      <p:pic>
        <p:nvPicPr>
          <p:cNvPr id="10" name="Picture 9" descr="Icon&#10;&#10;Description automatically generated">
            <a:extLst>
              <a:ext uri="{FF2B5EF4-FFF2-40B4-BE49-F238E27FC236}">
                <a16:creationId xmlns:a16="http://schemas.microsoft.com/office/drawing/2014/main" id="{A53DDCB4-5732-4CD1-B23D-15BB0B11A8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9078" y="4248831"/>
            <a:ext cx="1066415" cy="1080000"/>
          </a:xfrm>
          <a:prstGeom prst="rect">
            <a:avLst/>
          </a:prstGeom>
        </p:spPr>
      </p:pic>
      <p:pic>
        <p:nvPicPr>
          <p:cNvPr id="12" name="Picture 11" descr="Icon&#10;&#10;Description automatically generated">
            <a:extLst>
              <a:ext uri="{FF2B5EF4-FFF2-40B4-BE49-F238E27FC236}">
                <a16:creationId xmlns:a16="http://schemas.microsoft.com/office/drawing/2014/main" id="{64C8BA70-2134-4B6E-97A5-9848E339C6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1641" y="5559186"/>
            <a:ext cx="1061287" cy="1080000"/>
          </a:xfrm>
          <a:prstGeom prst="rect">
            <a:avLst/>
          </a:prstGeom>
        </p:spPr>
      </p:pic>
      <p:sp>
        <p:nvSpPr>
          <p:cNvPr id="15" name="Content Placeholder 2">
            <a:extLst>
              <a:ext uri="{FF2B5EF4-FFF2-40B4-BE49-F238E27FC236}">
                <a16:creationId xmlns:a16="http://schemas.microsoft.com/office/drawing/2014/main" id="{AB7B5E80-9FE8-4106-B019-DD80D3AF39AE}"/>
              </a:ext>
            </a:extLst>
          </p:cNvPr>
          <p:cNvSpPr txBox="1">
            <a:spLocks/>
          </p:cNvSpPr>
          <p:nvPr/>
        </p:nvSpPr>
        <p:spPr bwMode="auto">
          <a:xfrm>
            <a:off x="4079776" y="3212977"/>
            <a:ext cx="5040560" cy="93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600" b="1" dirty="0">
                <a:solidFill>
                  <a:srgbClr val="005EB8"/>
                </a:solidFill>
              </a:rPr>
              <a:t>Urgent and emergency care</a:t>
            </a:r>
          </a:p>
          <a:p>
            <a:pPr marL="0" indent="0">
              <a:buNone/>
            </a:pPr>
            <a:r>
              <a:rPr lang="en-GB" sz="2600" dirty="0">
                <a:latin typeface="+mn-lt"/>
                <a:cs typeface="+mn-cs"/>
              </a:rPr>
              <a:t>Flow </a:t>
            </a:r>
          </a:p>
        </p:txBody>
      </p:sp>
      <p:sp>
        <p:nvSpPr>
          <p:cNvPr id="16" name="Content Placeholder 2">
            <a:extLst>
              <a:ext uri="{FF2B5EF4-FFF2-40B4-BE49-F238E27FC236}">
                <a16:creationId xmlns:a16="http://schemas.microsoft.com/office/drawing/2014/main" id="{945E3D10-18FF-4333-BB70-4F204161956F}"/>
              </a:ext>
            </a:extLst>
          </p:cNvPr>
          <p:cNvSpPr txBox="1">
            <a:spLocks/>
          </p:cNvSpPr>
          <p:nvPr/>
        </p:nvSpPr>
        <p:spPr bwMode="auto">
          <a:xfrm>
            <a:off x="4090262" y="4497098"/>
            <a:ext cx="6577738" cy="40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600" b="1" dirty="0">
                <a:solidFill>
                  <a:srgbClr val="005EB8"/>
                </a:solidFill>
              </a:rPr>
              <a:t>Elective recovery (including outpatients)</a:t>
            </a:r>
          </a:p>
          <a:p>
            <a:pPr marL="0" indent="0">
              <a:buNone/>
            </a:pPr>
            <a:r>
              <a:rPr lang="en-GB" sz="2000" dirty="0">
                <a:latin typeface="+mn-lt"/>
                <a:cs typeface="+mn-cs"/>
              </a:rPr>
              <a:t>Supporting</a:t>
            </a:r>
            <a:r>
              <a:rPr lang="en-GB" sz="2000" b="1" dirty="0">
                <a:solidFill>
                  <a:srgbClr val="005EB8"/>
                </a:solidFill>
              </a:rPr>
              <a:t> </a:t>
            </a:r>
            <a:r>
              <a:rPr lang="en-GB" sz="2000" dirty="0">
                <a:latin typeface="+mn-lt"/>
                <a:cs typeface="+mn-cs"/>
              </a:rPr>
              <a:t>the acute with their elective work, but also worth noting community services has waiting list too</a:t>
            </a:r>
          </a:p>
        </p:txBody>
      </p:sp>
      <p:sp>
        <p:nvSpPr>
          <p:cNvPr id="17" name="Content Placeholder 2">
            <a:extLst>
              <a:ext uri="{FF2B5EF4-FFF2-40B4-BE49-F238E27FC236}">
                <a16:creationId xmlns:a16="http://schemas.microsoft.com/office/drawing/2014/main" id="{1A8A0D32-83C7-4C7D-9901-2A06CA408FFC}"/>
              </a:ext>
            </a:extLst>
          </p:cNvPr>
          <p:cNvSpPr txBox="1">
            <a:spLocks/>
          </p:cNvSpPr>
          <p:nvPr/>
        </p:nvSpPr>
        <p:spPr bwMode="auto">
          <a:xfrm>
            <a:off x="4090263" y="5907506"/>
            <a:ext cx="3024336" cy="40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600" b="1" dirty="0">
                <a:solidFill>
                  <a:srgbClr val="005EB8"/>
                </a:solidFill>
              </a:rPr>
              <a:t>Finances </a:t>
            </a:r>
            <a:endParaRPr lang="en-GB" sz="2600" dirty="0"/>
          </a:p>
        </p:txBody>
      </p:sp>
    </p:spTree>
    <p:extLst>
      <p:ext uri="{BB962C8B-B14F-4D97-AF65-F5344CB8AC3E}">
        <p14:creationId xmlns:p14="http://schemas.microsoft.com/office/powerpoint/2010/main" val="1328719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31270A-579C-4CB8-9EDA-836181101CFD}"/>
              </a:ext>
            </a:extLst>
          </p:cNvPr>
          <p:cNvSpPr/>
          <p:nvPr/>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96FF"/>
              </a:solidFill>
              <a:effectLst/>
              <a:uLnTx/>
              <a:uFillTx/>
              <a:latin typeface="Calibri" panose="020F0502020204030204"/>
              <a:ea typeface="+mn-ea"/>
              <a:cs typeface="+mn-cs"/>
            </a:endParaRPr>
          </a:p>
        </p:txBody>
      </p:sp>
      <p:sp>
        <p:nvSpPr>
          <p:cNvPr id="12296" name="Slide Number Placeholder 3">
            <a:extLst>
              <a:ext uri="{FF2B5EF4-FFF2-40B4-BE49-F238E27FC236}">
                <a16:creationId xmlns:a16="http://schemas.microsoft.com/office/drawing/2014/main" id="{27884688-0D20-4E3E-9C89-55D702EA18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481A5DD3-67C8-4093-8823-7B76EA2D4204}" type="slidenum">
              <a:rPr kumimoji="0" lang="en-GB"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19</a:t>
            </a:fld>
            <a:endParaRPr kumimoji="0" lang="en-GB" altLang="en-US" sz="9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12297" name="Picture 5" descr="Text&#10;&#10;Description automatically generated with medium confidence">
            <a:extLst>
              <a:ext uri="{FF2B5EF4-FFF2-40B4-BE49-F238E27FC236}">
                <a16:creationId xmlns:a16="http://schemas.microsoft.com/office/drawing/2014/main" id="{CBAC1945-9076-45EA-880E-4A89BC004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56" y="390525"/>
            <a:ext cx="26114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141D008-BF47-4DF5-818D-B0BB2A86CB99}"/>
              </a:ext>
            </a:extLst>
          </p:cNvPr>
          <p:cNvSpPr txBox="1"/>
          <p:nvPr/>
        </p:nvSpPr>
        <p:spPr>
          <a:xfrm>
            <a:off x="271849" y="2409569"/>
            <a:ext cx="11553995" cy="17295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 for your continued support</a:t>
            </a:r>
          </a:p>
        </p:txBody>
      </p:sp>
    </p:spTree>
    <p:extLst>
      <p:ext uri="{BB962C8B-B14F-4D97-AF65-F5344CB8AC3E}">
        <p14:creationId xmlns:p14="http://schemas.microsoft.com/office/powerpoint/2010/main" val="189632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9B6D0-88E8-4C55-BBD9-DB0BCF5D3008}"/>
              </a:ext>
            </a:extLst>
          </p:cNvPr>
          <p:cNvSpPr>
            <a:spLocks noGrp="1"/>
          </p:cNvSpPr>
          <p:nvPr>
            <p:ph type="title"/>
          </p:nvPr>
        </p:nvSpPr>
        <p:spPr>
          <a:xfrm>
            <a:off x="285008" y="403760"/>
            <a:ext cx="11068791" cy="1425039"/>
          </a:xfrm>
        </p:spPr>
        <p:txBody>
          <a:bodyPr/>
          <a:lstStyle/>
          <a:p>
            <a:r>
              <a:rPr lang="en-GB" sz="3800" b="1" dirty="0">
                <a:solidFill>
                  <a:srgbClr val="005EB8"/>
                </a:solidFill>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C70045DC-6F27-44AC-8B71-1A4EFF3B94E6}"/>
              </a:ext>
            </a:extLst>
          </p:cNvPr>
          <p:cNvSpPr>
            <a:spLocks noGrp="1"/>
          </p:cNvSpPr>
          <p:nvPr>
            <p:ph idx="1"/>
          </p:nvPr>
        </p:nvSpPr>
        <p:spPr>
          <a:xfrm>
            <a:off x="285008" y="1911927"/>
            <a:ext cx="6610644" cy="4265037"/>
          </a:xfrm>
        </p:spPr>
        <p:txBody>
          <a:bodyPr/>
          <a:lstStyle/>
          <a:p>
            <a:pPr>
              <a:spcBef>
                <a:spcPts val="0"/>
              </a:spcBef>
              <a:spcAft>
                <a:spcPts val="1200"/>
              </a:spcAft>
            </a:pPr>
            <a:r>
              <a:rPr lang="en-GB" sz="3600" dirty="0">
                <a:latin typeface="Arial" panose="020B0604020202020204" pitchFamily="34" charset="0"/>
                <a:cs typeface="Arial" panose="020B0604020202020204" pitchFamily="34" charset="0"/>
              </a:rPr>
              <a:t>Thank you to the Friends from all of us at HRCH – some highlights</a:t>
            </a:r>
          </a:p>
          <a:p>
            <a:pPr>
              <a:spcBef>
                <a:spcPts val="0"/>
              </a:spcBef>
              <a:spcAft>
                <a:spcPts val="1200"/>
              </a:spcAft>
            </a:pPr>
            <a:r>
              <a:rPr lang="en-GB" sz="3600" dirty="0">
                <a:latin typeface="Arial" panose="020B0604020202020204" pitchFamily="34" charset="0"/>
                <a:cs typeface="Arial" panose="020B0604020202020204" pitchFamily="34" charset="0"/>
              </a:rPr>
              <a:t>Current position in the Trust</a:t>
            </a:r>
          </a:p>
          <a:p>
            <a:r>
              <a:rPr lang="en-GB" sz="3600" dirty="0">
                <a:latin typeface="Arial" panose="020B0604020202020204" pitchFamily="34" charset="0"/>
                <a:cs typeface="Arial" panose="020B0604020202020204" pitchFamily="34" charset="0"/>
              </a:rPr>
              <a:t>HRCH working with our partners at Your Healthcare and Kingston Hospital</a:t>
            </a:r>
          </a:p>
          <a:p>
            <a:endParaRPr lang="en-GB" dirty="0"/>
          </a:p>
        </p:txBody>
      </p:sp>
      <p:pic>
        <p:nvPicPr>
          <p:cNvPr id="4" name="Picture 3" descr="A picture containing person, person, indoor, scene&#10;&#10;Description automatically generated">
            <a:extLst>
              <a:ext uri="{FF2B5EF4-FFF2-40B4-BE49-F238E27FC236}">
                <a16:creationId xmlns:a16="http://schemas.microsoft.com/office/drawing/2014/main" id="{3E6728A2-8935-4C62-A72A-2421B8AD0533}"/>
              </a:ext>
            </a:extLst>
          </p:cNvPr>
          <p:cNvPicPr>
            <a:picLocks noChangeAspect="1"/>
          </p:cNvPicPr>
          <p:nvPr/>
        </p:nvPicPr>
        <p:blipFill rotWithShape="1">
          <a:blip r:embed="rId3">
            <a:extLst>
              <a:ext uri="{28A0092B-C50C-407E-A947-70E740481C1C}">
                <a14:useLocalDpi xmlns:a14="http://schemas.microsoft.com/office/drawing/2010/main" val="0"/>
              </a:ext>
            </a:extLst>
          </a:blip>
          <a:srcRect l="55229" t="452" r="4632"/>
          <a:stretch/>
        </p:blipFill>
        <p:spPr>
          <a:xfrm>
            <a:off x="8058103" y="0"/>
            <a:ext cx="4133897" cy="6837418"/>
          </a:xfrm>
          <a:prstGeom prst="rect">
            <a:avLst/>
          </a:prstGeom>
        </p:spPr>
      </p:pic>
    </p:spTree>
    <p:extLst>
      <p:ext uri="{BB962C8B-B14F-4D97-AF65-F5344CB8AC3E}">
        <p14:creationId xmlns:p14="http://schemas.microsoft.com/office/powerpoint/2010/main" val="283972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383093-34C8-4D6F-95DD-0AF379E3D5DA}"/>
              </a:ext>
            </a:extLst>
          </p:cNvPr>
          <p:cNvPicPr>
            <a:picLocks noChangeAspect="1"/>
          </p:cNvPicPr>
          <p:nvPr/>
        </p:nvPicPr>
        <p:blipFill>
          <a:blip r:embed="rId3"/>
          <a:stretch>
            <a:fillRect/>
          </a:stretch>
        </p:blipFill>
        <p:spPr>
          <a:xfrm>
            <a:off x="643467" y="716364"/>
            <a:ext cx="10905066" cy="5425270"/>
          </a:xfrm>
          <a:prstGeom prst="rect">
            <a:avLst/>
          </a:prstGeom>
        </p:spPr>
      </p:pic>
    </p:spTree>
    <p:extLst>
      <p:ext uri="{BB962C8B-B14F-4D97-AF65-F5344CB8AC3E}">
        <p14:creationId xmlns:p14="http://schemas.microsoft.com/office/powerpoint/2010/main" val="3449877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CD9FC-9433-49A5-8265-C41BE4D7D31D}"/>
              </a:ext>
            </a:extLst>
          </p:cNvPr>
          <p:cNvSpPr>
            <a:spLocks noGrp="1"/>
          </p:cNvSpPr>
          <p:nvPr>
            <p:ph idx="1"/>
          </p:nvPr>
        </p:nvSpPr>
        <p:spPr>
          <a:xfrm>
            <a:off x="312821" y="1807328"/>
            <a:ext cx="11018325" cy="726447"/>
          </a:xfrm>
        </p:spPr>
        <p:txBody>
          <a:bodyPr>
            <a:noAutofit/>
          </a:bodyPr>
          <a:lstStyle/>
          <a:p>
            <a:r>
              <a:rPr lang="en-GB" sz="2600" b="1" dirty="0" err="1">
                <a:solidFill>
                  <a:srgbClr val="005EB8"/>
                </a:solidFill>
              </a:rPr>
              <a:t>Medicarts</a:t>
            </a:r>
            <a:endParaRPr lang="en-GB" sz="2600" b="1" dirty="0">
              <a:solidFill>
                <a:srgbClr val="005EB8"/>
              </a:solidFill>
            </a:endParaRPr>
          </a:p>
        </p:txBody>
      </p:sp>
      <p:sp>
        <p:nvSpPr>
          <p:cNvPr id="5" name="Rectangle 4">
            <a:extLst>
              <a:ext uri="{FF2B5EF4-FFF2-40B4-BE49-F238E27FC236}">
                <a16:creationId xmlns:a16="http://schemas.microsoft.com/office/drawing/2014/main" id="{A4AA575C-E2AD-4221-8366-D696B46D0801}"/>
              </a:ext>
            </a:extLst>
          </p:cNvPr>
          <p:cNvSpPr/>
          <p:nvPr/>
        </p:nvSpPr>
        <p:spPr>
          <a:xfrm>
            <a:off x="0" y="-38101"/>
            <a:ext cx="12192000" cy="1507616"/>
          </a:xfrm>
          <a:prstGeom prst="rect">
            <a:avLst/>
          </a:prstGeom>
          <a:solidFill>
            <a:srgbClr val="005EB8"/>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lvl="1" eaLnBrk="0" fontAlgn="base" hangingPunct="0">
              <a:spcBef>
                <a:spcPct val="0"/>
              </a:spcBef>
              <a:spcAft>
                <a:spcPct val="0"/>
              </a:spcAft>
              <a:defRPr/>
            </a:pPr>
            <a:r>
              <a:rPr lang="en-GB" sz="4000" b="1" dirty="0">
                <a:solidFill>
                  <a:prstClr val="white"/>
                </a:solidFill>
                <a:latin typeface="Arial" panose="020B0604020202020204" pitchFamily="34" charset="0"/>
                <a:cs typeface="Arial" panose="020B0604020202020204" pitchFamily="34" charset="0"/>
              </a:rPr>
              <a:t>HRCH and TMH – Working together</a:t>
            </a:r>
          </a:p>
          <a:p>
            <a:pPr lvl="1" eaLnBrk="0" fontAlgn="base" hangingPunct="0">
              <a:spcBef>
                <a:spcPct val="0"/>
              </a:spcBef>
              <a:spcAft>
                <a:spcPct val="0"/>
              </a:spcAft>
              <a:defRPr/>
            </a:pPr>
            <a:r>
              <a:rPr lang="en-GB" sz="4000" b="1" dirty="0">
                <a:solidFill>
                  <a:prstClr val="white"/>
                </a:solidFill>
                <a:latin typeface="Arial" panose="020B0604020202020204" pitchFamily="34" charset="0"/>
                <a:cs typeface="Arial" panose="020B0604020202020204" pitchFamily="34" charset="0"/>
              </a:rPr>
              <a:t>Recently funded  </a:t>
            </a:r>
          </a:p>
        </p:txBody>
      </p:sp>
      <p:sp>
        <p:nvSpPr>
          <p:cNvPr id="15" name="Content Placeholder 2">
            <a:extLst>
              <a:ext uri="{FF2B5EF4-FFF2-40B4-BE49-F238E27FC236}">
                <a16:creationId xmlns:a16="http://schemas.microsoft.com/office/drawing/2014/main" id="{AB7B5E80-9FE8-4106-B019-DD80D3AF39AE}"/>
              </a:ext>
            </a:extLst>
          </p:cNvPr>
          <p:cNvSpPr txBox="1">
            <a:spLocks/>
          </p:cNvSpPr>
          <p:nvPr/>
        </p:nvSpPr>
        <p:spPr bwMode="auto">
          <a:xfrm>
            <a:off x="445168" y="3161198"/>
            <a:ext cx="8675168" cy="5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600" b="1" dirty="0">
                <a:solidFill>
                  <a:srgbClr val="005EB8"/>
                </a:solidFill>
              </a:rPr>
              <a:t>ECG -acute care analyser</a:t>
            </a:r>
            <a:endParaRPr lang="en-GB" sz="2600" dirty="0"/>
          </a:p>
        </p:txBody>
      </p:sp>
      <p:sp>
        <p:nvSpPr>
          <p:cNvPr id="16" name="Content Placeholder 2">
            <a:extLst>
              <a:ext uri="{FF2B5EF4-FFF2-40B4-BE49-F238E27FC236}">
                <a16:creationId xmlns:a16="http://schemas.microsoft.com/office/drawing/2014/main" id="{945E3D10-18FF-4333-BB70-4F204161956F}"/>
              </a:ext>
            </a:extLst>
          </p:cNvPr>
          <p:cNvSpPr txBox="1">
            <a:spLocks/>
          </p:cNvSpPr>
          <p:nvPr/>
        </p:nvSpPr>
        <p:spPr bwMode="auto">
          <a:xfrm>
            <a:off x="312821" y="4465496"/>
            <a:ext cx="10222832" cy="67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600" b="1" dirty="0">
                <a:solidFill>
                  <a:srgbClr val="005EB8"/>
                </a:solidFill>
              </a:rPr>
              <a:t>Dermatoscope</a:t>
            </a:r>
            <a:endParaRPr lang="en-GB" sz="2600" dirty="0"/>
          </a:p>
        </p:txBody>
      </p:sp>
      <p:sp>
        <p:nvSpPr>
          <p:cNvPr id="17" name="Content Placeholder 2">
            <a:extLst>
              <a:ext uri="{FF2B5EF4-FFF2-40B4-BE49-F238E27FC236}">
                <a16:creationId xmlns:a16="http://schemas.microsoft.com/office/drawing/2014/main" id="{1A8A0D32-83C7-4C7D-9901-2A06CA408FFC}"/>
              </a:ext>
            </a:extLst>
          </p:cNvPr>
          <p:cNvSpPr txBox="1">
            <a:spLocks/>
          </p:cNvSpPr>
          <p:nvPr/>
        </p:nvSpPr>
        <p:spPr bwMode="auto">
          <a:xfrm>
            <a:off x="445168" y="5769200"/>
            <a:ext cx="6669431" cy="8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600" b="1" dirty="0">
                <a:solidFill>
                  <a:srgbClr val="005EB8"/>
                </a:solidFill>
              </a:rPr>
              <a:t> </a:t>
            </a:r>
            <a:endParaRPr lang="en-GB" sz="2600" dirty="0"/>
          </a:p>
        </p:txBody>
      </p:sp>
    </p:spTree>
    <p:extLst>
      <p:ext uri="{BB962C8B-B14F-4D97-AF65-F5344CB8AC3E}">
        <p14:creationId xmlns:p14="http://schemas.microsoft.com/office/powerpoint/2010/main" val="7743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AED887-33F5-4FE3-8583-5CD1CE33E1E2}"/>
              </a:ext>
            </a:extLst>
          </p:cNvPr>
          <p:cNvPicPr>
            <a:picLocks noChangeAspect="1"/>
          </p:cNvPicPr>
          <p:nvPr/>
        </p:nvPicPr>
        <p:blipFill rotWithShape="1">
          <a:blip r:embed="rId3"/>
          <a:srcRect b="663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B9944B-14ED-4B52-A371-BD088A3BB91E}"/>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rgbClr val="005EB8"/>
                </a:solidFill>
                <a:latin typeface="Arial" panose="020B0604020202020204" pitchFamily="34" charset="0"/>
                <a:ea typeface="+mj-ea"/>
                <a:cs typeface="Arial" panose="020B0604020202020204" pitchFamily="34" charset="0"/>
              </a:rPr>
              <a:t>New x-ray facilities funded by the Friends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023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E125578-81F0-461E-842A-4D4553265E47}"/>
              </a:ext>
            </a:extLst>
          </p:cNvPr>
          <p:cNvPicPr>
            <a:picLocks noGrp="1" noChangeAspect="1"/>
          </p:cNvPicPr>
          <p:nvPr>
            <p:ph idx="1"/>
          </p:nvPr>
        </p:nvPicPr>
        <p:blipFill rotWithShape="1">
          <a:blip r:embed="rId3"/>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D4E1B-7258-4F21-B0F7-B367F209C492}"/>
              </a:ext>
            </a:extLst>
          </p:cNvPr>
          <p:cNvSpPr>
            <a:spLocks noGrp="1"/>
          </p:cNvSpPr>
          <p:nvPr>
            <p:ph type="title"/>
          </p:nvPr>
        </p:nvSpPr>
        <p:spPr>
          <a:xfrm>
            <a:off x="333487" y="5532396"/>
            <a:ext cx="11401313" cy="744836"/>
          </a:xfrm>
        </p:spPr>
        <p:txBody>
          <a:bodyPr vert="horz" lIns="91440" tIns="45720" rIns="91440" bIns="45720" rtlCol="0" anchor="ctr">
            <a:noAutofit/>
          </a:bodyPr>
          <a:lstStyle/>
          <a:p>
            <a:pPr algn="ctr" defTabSz="914400" eaLnBrk="1" hangingPunct="1"/>
            <a:r>
              <a:rPr lang="en-US" sz="3000" b="1" dirty="0" err="1">
                <a:solidFill>
                  <a:srgbClr val="005EB8"/>
                </a:solidFill>
                <a:latin typeface="Arial" panose="020B0604020202020204" pitchFamily="34" charset="0"/>
                <a:cs typeface="Arial" panose="020B0604020202020204" pitchFamily="34" charset="0"/>
              </a:rPr>
              <a:t>Munira</a:t>
            </a:r>
            <a:r>
              <a:rPr lang="en-US" sz="3000" b="1" dirty="0">
                <a:solidFill>
                  <a:srgbClr val="005EB8"/>
                </a:solidFill>
                <a:latin typeface="Arial" panose="020B0604020202020204" pitchFamily="34" charset="0"/>
                <a:cs typeface="Arial" panose="020B0604020202020204" pitchFamily="34" charset="0"/>
              </a:rPr>
              <a:t> Wilson opening the new </a:t>
            </a:r>
            <a:r>
              <a:rPr lang="en-US" sz="3000" b="1" dirty="0" err="1">
                <a:solidFill>
                  <a:srgbClr val="005EB8"/>
                </a:solidFill>
                <a:latin typeface="Arial" panose="020B0604020202020204" pitchFamily="34" charset="0"/>
                <a:cs typeface="Arial" panose="020B0604020202020204" pitchFamily="34" charset="0"/>
              </a:rPr>
              <a:t>paediatric</a:t>
            </a:r>
            <a:r>
              <a:rPr lang="en-US" sz="3000" b="1" dirty="0">
                <a:solidFill>
                  <a:srgbClr val="005EB8"/>
                </a:solidFill>
                <a:latin typeface="Arial" panose="020B0604020202020204" pitchFamily="34" charset="0"/>
                <a:cs typeface="Arial" panose="020B0604020202020204" pitchFamily="34" charset="0"/>
              </a:rPr>
              <a:t> audiology room</a:t>
            </a:r>
            <a:br>
              <a:rPr lang="en-US" sz="3000" b="1" dirty="0">
                <a:solidFill>
                  <a:srgbClr val="005EB8"/>
                </a:solidFill>
                <a:latin typeface="Arial" panose="020B0604020202020204" pitchFamily="34" charset="0"/>
                <a:cs typeface="Arial" panose="020B0604020202020204" pitchFamily="34" charset="0"/>
              </a:rPr>
            </a:br>
            <a:endParaRPr lang="en-US" sz="3000" b="1" dirty="0">
              <a:solidFill>
                <a:srgbClr val="005EB8"/>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49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73A90-0E6D-4C71-B8D2-44ED32C7A665}"/>
              </a:ext>
            </a:extLst>
          </p:cNvPr>
          <p:cNvPicPr>
            <a:picLocks noChangeAspect="1"/>
          </p:cNvPicPr>
          <p:nvPr/>
        </p:nvPicPr>
        <p:blipFill>
          <a:blip r:embed="rId3"/>
          <a:stretch>
            <a:fillRect/>
          </a:stretch>
        </p:blipFill>
        <p:spPr>
          <a:xfrm>
            <a:off x="0" y="0"/>
            <a:ext cx="6768172" cy="4518212"/>
          </a:xfrm>
          <a:prstGeom prst="rect">
            <a:avLst/>
          </a:prstGeom>
        </p:spPr>
      </p:pic>
      <p:pic>
        <p:nvPicPr>
          <p:cNvPr id="4" name="Picture 3">
            <a:extLst>
              <a:ext uri="{FF2B5EF4-FFF2-40B4-BE49-F238E27FC236}">
                <a16:creationId xmlns:a16="http://schemas.microsoft.com/office/drawing/2014/main" id="{9D0ABABF-6483-4AAB-A7C1-135F89A94A90}"/>
              </a:ext>
            </a:extLst>
          </p:cNvPr>
          <p:cNvPicPr>
            <a:picLocks noChangeAspect="1"/>
          </p:cNvPicPr>
          <p:nvPr/>
        </p:nvPicPr>
        <p:blipFill rotWithShape="1">
          <a:blip r:embed="rId4"/>
          <a:srcRect r="14036"/>
          <a:stretch/>
        </p:blipFill>
        <p:spPr>
          <a:xfrm>
            <a:off x="6985555" y="-1"/>
            <a:ext cx="5206445" cy="4518211"/>
          </a:xfrm>
          <a:prstGeom prst="rect">
            <a:avLst/>
          </a:prstGeom>
        </p:spPr>
      </p:pic>
      <p:sp>
        <p:nvSpPr>
          <p:cNvPr id="5" name="TextBox 4">
            <a:extLst>
              <a:ext uri="{FF2B5EF4-FFF2-40B4-BE49-F238E27FC236}">
                <a16:creationId xmlns:a16="http://schemas.microsoft.com/office/drawing/2014/main" id="{E5AA2762-696F-449B-A2B1-6381F9DB952F}"/>
              </a:ext>
            </a:extLst>
          </p:cNvPr>
          <p:cNvSpPr txBox="1"/>
          <p:nvPr/>
        </p:nvSpPr>
        <p:spPr>
          <a:xfrm>
            <a:off x="523875" y="5220421"/>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rgbClr val="005EB8"/>
                </a:solidFill>
                <a:latin typeface="Arial" panose="020B0604020202020204" pitchFamily="34" charset="0"/>
                <a:ea typeface="+mj-ea"/>
                <a:cs typeface="Arial" panose="020B0604020202020204" pitchFamily="34" charset="0"/>
              </a:rPr>
              <a:t>UCC waiting room refurbishments</a:t>
            </a:r>
          </a:p>
        </p:txBody>
      </p:sp>
    </p:spTree>
    <p:extLst>
      <p:ext uri="{BB962C8B-B14F-4D97-AF65-F5344CB8AC3E}">
        <p14:creationId xmlns:p14="http://schemas.microsoft.com/office/powerpoint/2010/main" val="409634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5A7F66-F037-41B9-9E2C-74E621F12238}"/>
              </a:ext>
            </a:extLst>
          </p:cNvPr>
          <p:cNvPicPr>
            <a:picLocks noChangeAspect="1"/>
          </p:cNvPicPr>
          <p:nvPr/>
        </p:nvPicPr>
        <p:blipFill>
          <a:blip r:embed="rId3"/>
          <a:stretch>
            <a:fillRect/>
          </a:stretch>
        </p:blipFill>
        <p:spPr>
          <a:xfrm>
            <a:off x="296876" y="1597651"/>
            <a:ext cx="5638260" cy="4256884"/>
          </a:xfrm>
          <a:prstGeom prst="rect">
            <a:avLst/>
          </a:prstGeom>
        </p:spPr>
      </p:pic>
      <p:pic>
        <p:nvPicPr>
          <p:cNvPr id="3" name="Picture 2">
            <a:extLst>
              <a:ext uri="{FF2B5EF4-FFF2-40B4-BE49-F238E27FC236}">
                <a16:creationId xmlns:a16="http://schemas.microsoft.com/office/drawing/2014/main" id="{B5F00312-6B03-4CFE-A72E-A5555051A61C}"/>
              </a:ext>
            </a:extLst>
          </p:cNvPr>
          <p:cNvPicPr>
            <a:picLocks noChangeAspect="1"/>
          </p:cNvPicPr>
          <p:nvPr/>
        </p:nvPicPr>
        <p:blipFill>
          <a:blip r:embed="rId4"/>
          <a:stretch>
            <a:fillRect/>
          </a:stretch>
        </p:blipFill>
        <p:spPr>
          <a:xfrm>
            <a:off x="6256866" y="1597651"/>
            <a:ext cx="5688637" cy="4223812"/>
          </a:xfrm>
          <a:prstGeom prst="rect">
            <a:avLst/>
          </a:prstGeom>
        </p:spPr>
      </p:pic>
      <p:sp>
        <p:nvSpPr>
          <p:cNvPr id="4" name="TextBox 3">
            <a:extLst>
              <a:ext uri="{FF2B5EF4-FFF2-40B4-BE49-F238E27FC236}">
                <a16:creationId xmlns:a16="http://schemas.microsoft.com/office/drawing/2014/main" id="{B7440BFB-74C1-4E89-B616-D7DE4786FB91}"/>
              </a:ext>
            </a:extLst>
          </p:cNvPr>
          <p:cNvSpPr txBox="1"/>
          <p:nvPr/>
        </p:nvSpPr>
        <p:spPr>
          <a:xfrm>
            <a:off x="304800" y="713371"/>
            <a:ext cx="11887200" cy="646331"/>
          </a:xfrm>
          <a:prstGeom prst="rect">
            <a:avLst/>
          </a:prstGeom>
          <a:noFill/>
        </p:spPr>
        <p:txBody>
          <a:bodyPr wrap="square" rtlCol="0">
            <a:spAutoFit/>
          </a:bodyPr>
          <a:lstStyle/>
          <a:p>
            <a:pPr algn="l"/>
            <a:r>
              <a:rPr lang="en-GB" sz="3600" b="1" i="0" dirty="0">
                <a:solidFill>
                  <a:srgbClr val="005EB8"/>
                </a:solidFill>
                <a:effectLst/>
                <a:latin typeface="Arial" panose="020B0604020202020204" pitchFamily="34" charset="0"/>
                <a:cs typeface="Arial" panose="020B0604020202020204" pitchFamily="34" charset="0"/>
              </a:rPr>
              <a:t>Gift boxes / food donations for staff</a:t>
            </a:r>
          </a:p>
        </p:txBody>
      </p:sp>
    </p:spTree>
    <p:extLst>
      <p:ext uri="{BB962C8B-B14F-4D97-AF65-F5344CB8AC3E}">
        <p14:creationId xmlns:p14="http://schemas.microsoft.com/office/powerpoint/2010/main" val="3095221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CD9FC-9433-49A5-8265-C41BE4D7D31D}"/>
              </a:ext>
            </a:extLst>
          </p:cNvPr>
          <p:cNvSpPr>
            <a:spLocks noGrp="1"/>
          </p:cNvSpPr>
          <p:nvPr>
            <p:ph idx="1"/>
          </p:nvPr>
        </p:nvSpPr>
        <p:spPr>
          <a:xfrm>
            <a:off x="433137" y="1772816"/>
            <a:ext cx="10898009" cy="703852"/>
          </a:xfrm>
        </p:spPr>
        <p:txBody>
          <a:bodyPr>
            <a:noAutofit/>
          </a:bodyPr>
          <a:lstStyle/>
          <a:p>
            <a:pPr defTabSz="685800" eaLnBrk="0" fontAlgn="base" hangingPunct="0">
              <a:spcBef>
                <a:spcPts val="750"/>
              </a:spcBef>
              <a:spcAft>
                <a:spcPct val="0"/>
              </a:spcAft>
            </a:pPr>
            <a:r>
              <a:rPr lang="en-GB" sz="2600" b="1" dirty="0">
                <a:solidFill>
                  <a:srgbClr val="005EB8"/>
                </a:solidFill>
                <a:latin typeface="Arial" panose="020B0604020202020204" pitchFamily="34" charset="0"/>
                <a:cs typeface="Arial" panose="020B0604020202020204" pitchFamily="34" charset="0"/>
              </a:rPr>
              <a:t>Improved relatives room</a:t>
            </a:r>
          </a:p>
        </p:txBody>
      </p:sp>
      <p:sp>
        <p:nvSpPr>
          <p:cNvPr id="5" name="Rectangle 4">
            <a:extLst>
              <a:ext uri="{FF2B5EF4-FFF2-40B4-BE49-F238E27FC236}">
                <a16:creationId xmlns:a16="http://schemas.microsoft.com/office/drawing/2014/main" id="{A4AA575C-E2AD-4221-8366-D696B46D0801}"/>
              </a:ext>
            </a:extLst>
          </p:cNvPr>
          <p:cNvSpPr/>
          <p:nvPr/>
        </p:nvSpPr>
        <p:spPr>
          <a:xfrm>
            <a:off x="0" y="-38101"/>
            <a:ext cx="12192000" cy="1507616"/>
          </a:xfrm>
          <a:prstGeom prst="rect">
            <a:avLst/>
          </a:prstGeom>
          <a:solidFill>
            <a:srgbClr val="005EB8"/>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lvl="1" eaLnBrk="0" fontAlgn="base" hangingPunct="0">
              <a:spcBef>
                <a:spcPct val="0"/>
              </a:spcBef>
              <a:spcAft>
                <a:spcPct val="0"/>
              </a:spcAft>
              <a:defRPr/>
            </a:pPr>
            <a:r>
              <a:rPr lang="en-GB" sz="4000" b="1" dirty="0">
                <a:solidFill>
                  <a:prstClr val="white"/>
                </a:solidFill>
                <a:latin typeface="Arial" panose="020B0604020202020204" pitchFamily="34" charset="0"/>
                <a:cs typeface="Arial" panose="020B0604020202020204" pitchFamily="34" charset="0"/>
              </a:rPr>
              <a:t>HRCH and TMH – Working together</a:t>
            </a:r>
          </a:p>
          <a:p>
            <a:pPr lvl="1" eaLnBrk="0" fontAlgn="base" hangingPunct="0">
              <a:spcBef>
                <a:spcPct val="0"/>
              </a:spcBef>
              <a:spcAft>
                <a:spcPct val="0"/>
              </a:spcAft>
              <a:defRPr/>
            </a:pPr>
            <a:r>
              <a:rPr lang="en-GB" sz="4000" b="1" dirty="0">
                <a:solidFill>
                  <a:prstClr val="white"/>
                </a:solidFill>
                <a:latin typeface="Arial" panose="020B0604020202020204" pitchFamily="34" charset="0"/>
                <a:cs typeface="Arial" panose="020B0604020202020204" pitchFamily="34" charset="0"/>
              </a:rPr>
              <a:t>What next </a:t>
            </a:r>
          </a:p>
        </p:txBody>
      </p:sp>
      <p:sp>
        <p:nvSpPr>
          <p:cNvPr id="15" name="Content Placeholder 2">
            <a:extLst>
              <a:ext uri="{FF2B5EF4-FFF2-40B4-BE49-F238E27FC236}">
                <a16:creationId xmlns:a16="http://schemas.microsoft.com/office/drawing/2014/main" id="{AB7B5E80-9FE8-4106-B019-DD80D3AF39AE}"/>
              </a:ext>
            </a:extLst>
          </p:cNvPr>
          <p:cNvSpPr txBox="1">
            <a:spLocks/>
          </p:cNvSpPr>
          <p:nvPr/>
        </p:nvSpPr>
        <p:spPr bwMode="auto">
          <a:xfrm>
            <a:off x="433137" y="3104147"/>
            <a:ext cx="8687199" cy="50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600" b="1" dirty="0">
                <a:solidFill>
                  <a:srgbClr val="005EB8"/>
                </a:solidFill>
              </a:rPr>
              <a:t>Improvement to the garden </a:t>
            </a:r>
          </a:p>
        </p:txBody>
      </p:sp>
      <p:sp>
        <p:nvSpPr>
          <p:cNvPr id="16" name="Content Placeholder 2">
            <a:extLst>
              <a:ext uri="{FF2B5EF4-FFF2-40B4-BE49-F238E27FC236}">
                <a16:creationId xmlns:a16="http://schemas.microsoft.com/office/drawing/2014/main" id="{945E3D10-18FF-4333-BB70-4F204161956F}"/>
              </a:ext>
            </a:extLst>
          </p:cNvPr>
          <p:cNvSpPr txBox="1">
            <a:spLocks/>
          </p:cNvSpPr>
          <p:nvPr/>
        </p:nvSpPr>
        <p:spPr bwMode="auto">
          <a:xfrm>
            <a:off x="433137" y="4497098"/>
            <a:ext cx="10234863" cy="40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600" b="1" dirty="0">
                <a:solidFill>
                  <a:srgbClr val="005EB8"/>
                </a:solidFill>
              </a:rPr>
              <a:t>Point of Care testing for our RRRT service</a:t>
            </a:r>
            <a:endParaRPr lang="en-GB" sz="2600" dirty="0"/>
          </a:p>
        </p:txBody>
      </p:sp>
    </p:spTree>
    <p:extLst>
      <p:ext uri="{BB962C8B-B14F-4D97-AF65-F5344CB8AC3E}">
        <p14:creationId xmlns:p14="http://schemas.microsoft.com/office/powerpoint/2010/main" val="2459042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ounslow and Richmond">
  <a:themeElements>
    <a:clrScheme name="Hounslow and Richmo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ounslow and Richmond">
      <a:majorFont>
        <a:latin typeface="Lucida Grande"/>
        <a:ea typeface="Osaka"/>
        <a:cs typeface=""/>
      </a:majorFont>
      <a:minorFont>
        <a:latin typeface="Lucida Grande"/>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pitchFamily="-96" charset="0"/>
            <a:ea typeface="Osaka" pitchFamily="-5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pitchFamily="-96" charset="0"/>
            <a:ea typeface="Osaka" pitchFamily="-54" charset="-128"/>
          </a:defRPr>
        </a:defPPr>
      </a:lstStyle>
    </a:lnDef>
  </a:objectDefaults>
  <a:extraClrSchemeLst>
    <a:extraClrScheme>
      <a:clrScheme name="Hounslow and Richmo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ounslow and Richmo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ounslow and Richmo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ounslow and Richmo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ounslow and Richmo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ounslow and Richmo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ounslow and Richmo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ounslow and Richmo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ounslow and Richmo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ounslow and Richmo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ounslow and Richmo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ounslow and Richmo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684</TotalTime>
  <Words>1656</Words>
  <Application>Microsoft Office PowerPoint</Application>
  <PresentationFormat>Widescreen</PresentationFormat>
  <Paragraphs>110</Paragraphs>
  <Slides>19</Slides>
  <Notes>19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Arial</vt:lpstr>
      <vt:lpstr>Arial Black</vt:lpstr>
      <vt:lpstr>Calibri</vt:lpstr>
      <vt:lpstr>Calibri Light</vt:lpstr>
      <vt:lpstr>Frutiger LT Pro</vt:lpstr>
      <vt:lpstr>Lucida Grande</vt:lpstr>
      <vt:lpstr>Times</vt:lpstr>
      <vt:lpstr>Office Theme</vt:lpstr>
      <vt:lpstr>1_Office Theme</vt:lpstr>
      <vt:lpstr>2_Office Theme</vt:lpstr>
      <vt:lpstr>Hounslow and Richmond</vt:lpstr>
      <vt:lpstr>PowerPoint Presentation</vt:lpstr>
      <vt:lpstr>Agenda</vt:lpstr>
      <vt:lpstr>PowerPoint Presentation</vt:lpstr>
      <vt:lpstr>PowerPoint Presentation</vt:lpstr>
      <vt:lpstr>PowerPoint Presentation</vt:lpstr>
      <vt:lpstr>Munira Wilson opening the new paediatric audiology room </vt:lpstr>
      <vt:lpstr>PowerPoint Presentation</vt:lpstr>
      <vt:lpstr>PowerPoint Presentation</vt:lpstr>
      <vt:lpstr>PowerPoint Presentation</vt:lpstr>
      <vt:lpstr>PowerPoint Presentation</vt:lpstr>
      <vt:lpstr> How is HRCH and TMH doing Staff survey… great place to work</vt:lpstr>
      <vt:lpstr>Recruitment and Retention of staff  Staff turnover – a challenge</vt:lpstr>
      <vt:lpstr>PowerPoint Presentation</vt:lpstr>
      <vt:lpstr>PowerPoint Presentation</vt:lpstr>
      <vt:lpstr>Your Healthcare Partnership:  5 key areas</vt:lpstr>
      <vt:lpstr>Better together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BARNFIELD, Matt (HOUNSLOW AND RICHMOND COMMUNITY HEALTHCARE NHS TRUST)</dc:creator>
  <cp:lastModifiedBy>Christine Southern</cp:lastModifiedBy>
  <cp:revision>7</cp:revision>
  <cp:lastPrinted>2022-10-17T13:08:48Z</cp:lastPrinted>
  <dcterms:created xsi:type="dcterms:W3CDTF">2022-10-14T08:13:06Z</dcterms:created>
  <dcterms:modified xsi:type="dcterms:W3CDTF">2022-10-19T10:36:26Z</dcterms:modified>
</cp:coreProperties>
</file>